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48"/>
  </p:notesMasterIdLst>
  <p:sldIdLst>
    <p:sldId id="256" r:id="rId2"/>
    <p:sldId id="258" r:id="rId3"/>
    <p:sldId id="262" r:id="rId4"/>
    <p:sldId id="257" r:id="rId5"/>
    <p:sldId id="312" r:id="rId6"/>
    <p:sldId id="313" r:id="rId7"/>
    <p:sldId id="259" r:id="rId8"/>
    <p:sldId id="314" r:id="rId9"/>
    <p:sldId id="283" r:id="rId10"/>
    <p:sldId id="284" r:id="rId11"/>
    <p:sldId id="285" r:id="rId12"/>
    <p:sldId id="288" r:id="rId13"/>
    <p:sldId id="289" r:id="rId14"/>
    <p:sldId id="290" r:id="rId15"/>
    <p:sldId id="291" r:id="rId16"/>
    <p:sldId id="293" r:id="rId17"/>
    <p:sldId id="295" r:id="rId18"/>
    <p:sldId id="296" r:id="rId19"/>
    <p:sldId id="297" r:id="rId20"/>
    <p:sldId id="299" r:id="rId21"/>
    <p:sldId id="300" r:id="rId22"/>
    <p:sldId id="301" r:id="rId23"/>
    <p:sldId id="328" r:id="rId24"/>
    <p:sldId id="326" r:id="rId25"/>
    <p:sldId id="302" r:id="rId26"/>
    <p:sldId id="303" r:id="rId27"/>
    <p:sldId id="304" r:id="rId28"/>
    <p:sldId id="307" r:id="rId29"/>
    <p:sldId id="308" r:id="rId30"/>
    <p:sldId id="315" r:id="rId31"/>
    <p:sldId id="311" r:id="rId32"/>
    <p:sldId id="316" r:id="rId33"/>
    <p:sldId id="324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5" r:id="rId42"/>
    <p:sldId id="327" r:id="rId43"/>
    <p:sldId id="329" r:id="rId44"/>
    <p:sldId id="332" r:id="rId45"/>
    <p:sldId id="330" r:id="rId46"/>
    <p:sldId id="331" r:id="rId47"/>
  </p:sldIdLst>
  <p:sldSz cx="9144000" cy="5143500" type="screen16x9"/>
  <p:notesSz cx="6858000" cy="9144000"/>
  <p:embeddedFontLst>
    <p:embeddedFont>
      <p:font typeface="Alata" panose="020B0604020202020204" charset="0"/>
      <p:regular r:id="rId49"/>
    </p:embeddedFont>
    <p:embeddedFont>
      <p:font typeface="Archivo" panose="020B0604020202020204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Poppins" panose="00000500000000000000" pitchFamily="2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Zen Dots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61054B-FD2A-5B40-001B-6E45FACC6E50}" name="Momen Odeh" initials="MO" userId="07dfb9f8cde063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41E"/>
    <a:srgbClr val="073899"/>
    <a:srgbClr val="041E52"/>
    <a:srgbClr val="DBE8F1"/>
    <a:srgbClr val="3A4F77"/>
    <a:srgbClr val="4F7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DF2800-F395-4050-AA2D-BCFE2B66FE71}">
  <a:tblStyle styleId="{5ADF2800-F395-4050-AA2D-BCFE2B66FE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5165" autoAdjust="0"/>
  </p:normalViewPr>
  <p:slideViewPr>
    <p:cSldViewPr snapToGrid="0">
      <p:cViewPr>
        <p:scale>
          <a:sx n="100" d="100"/>
          <a:sy n="100" d="100"/>
        </p:scale>
        <p:origin x="74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image" Target="../media/image66.png"/><Relationship Id="rId5" Type="http://schemas.openxmlformats.org/officeDocument/2006/relationships/image" Target="../media/image70.emf"/><Relationship Id="rId4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8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435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653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673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167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86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75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70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995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15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389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177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93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88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0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078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41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680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94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81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864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836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307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376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870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90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466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6016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146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594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789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4097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4450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0079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5443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2086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839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741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03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48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5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36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657350"/>
            <a:ext cx="40233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720000" y="1257300"/>
            <a:ext cx="3917700" cy="3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4878055" y="1257300"/>
            <a:ext cx="3546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2039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949400" y="4638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949400" y="14616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4"/>
          <p:cNvSpPr txBox="1"/>
          <p:nvPr/>
        </p:nvSpPr>
        <p:spPr>
          <a:xfrm>
            <a:off x="5315100" y="3471775"/>
            <a:ext cx="3108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infographics &amp; images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contents by </a:t>
            </a: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Swetha Tandri</a:t>
            </a: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8281404" y="4364064"/>
            <a:ext cx="740520" cy="478869"/>
            <a:chOff x="3932929" y="945489"/>
            <a:chExt cx="740520" cy="478869"/>
          </a:xfrm>
        </p:grpSpPr>
        <p:grpSp>
          <p:nvGrpSpPr>
            <p:cNvPr id="62" name="Google Shape;62;p15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63" name="Google Shape;63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15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67" name="Google Shape;67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15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71" name="Google Shape;71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 flipH="1">
            <a:off x="508594" y="4014123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 flipH="1">
            <a:off x="59412" y="3622693"/>
            <a:ext cx="811927" cy="753197"/>
            <a:chOff x="4932662" y="2251593"/>
            <a:chExt cx="811927" cy="753197"/>
          </a:xfrm>
        </p:grpSpPr>
        <p:sp>
          <p:nvSpPr>
            <p:cNvPr id="78" name="Google Shape;78;p16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499450" y="2179625"/>
            <a:ext cx="6145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842725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286000" y="3094025"/>
            <a:ext cx="457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984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789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984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4789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1192500"/>
            <a:ext cx="41148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0000" y="1665000"/>
            <a:ext cx="41148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98800" cy="18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622250" y="540000"/>
            <a:ext cx="3801900" cy="4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204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7704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4861535" y="1967180"/>
            <a:ext cx="4800782" cy="3164929"/>
          </a:xfrm>
          <a:custGeom>
            <a:avLst/>
            <a:gdLst/>
            <a:ahLst/>
            <a:cxnLst/>
            <a:rect l="l" t="t" r="r" b="b"/>
            <a:pathLst>
              <a:path w="154814" h="98305" extrusionOk="0">
                <a:moveTo>
                  <a:pt x="16988" y="98305"/>
                </a:moveTo>
                <a:cubicBezTo>
                  <a:pt x="16988" y="98305"/>
                  <a:pt x="1" y="63514"/>
                  <a:pt x="12570" y="47247"/>
                </a:cubicBezTo>
                <a:cubicBezTo>
                  <a:pt x="25313" y="30764"/>
                  <a:pt x="33949" y="39157"/>
                  <a:pt x="46510" y="33324"/>
                </a:cubicBezTo>
                <a:cubicBezTo>
                  <a:pt x="59087" y="27482"/>
                  <a:pt x="60155" y="3264"/>
                  <a:pt x="85354" y="1624"/>
                </a:cubicBezTo>
                <a:cubicBezTo>
                  <a:pt x="110561" y="1"/>
                  <a:pt x="154813" y="19948"/>
                  <a:pt x="131290" y="97792"/>
                </a:cubicBezTo>
                <a:close/>
              </a:path>
            </a:pathLst>
          </a:custGeom>
          <a:solidFill>
            <a:srgbClr val="FFFFFF">
              <a:alpha val="2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>
            <a:off x="362804" y="2415789"/>
            <a:ext cx="5395095" cy="999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Najah Rank</a:t>
            </a:r>
            <a:endParaRPr dirty="0"/>
          </a:p>
        </p:txBody>
      </p:sp>
      <p:sp>
        <p:nvSpPr>
          <p:cNvPr id="97" name="Google Shape;97;p20"/>
          <p:cNvSpPr/>
          <p:nvPr/>
        </p:nvSpPr>
        <p:spPr>
          <a:xfrm>
            <a:off x="7649155" y="2338865"/>
            <a:ext cx="1047244" cy="666630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20"/>
          <p:cNvGrpSpPr/>
          <p:nvPr/>
        </p:nvGrpSpPr>
        <p:grpSpPr>
          <a:xfrm>
            <a:off x="5738023" y="3076611"/>
            <a:ext cx="2538390" cy="2056394"/>
            <a:chOff x="3780013" y="1888393"/>
            <a:chExt cx="2538390" cy="2056394"/>
          </a:xfrm>
        </p:grpSpPr>
        <p:sp>
          <p:nvSpPr>
            <p:cNvPr id="99" name="Google Shape;99;p20"/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0"/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>
            <a:off x="8040222" y="3439810"/>
            <a:ext cx="811927" cy="753197"/>
            <a:chOff x="4932662" y="2251593"/>
            <a:chExt cx="811927" cy="753197"/>
          </a:xfrm>
        </p:grpSpPr>
        <p:sp>
          <p:nvSpPr>
            <p:cNvPr id="125" name="Google Shape;125;p20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0"/>
          <p:cNvGrpSpPr/>
          <p:nvPr/>
        </p:nvGrpSpPr>
        <p:grpSpPr>
          <a:xfrm>
            <a:off x="6539750" y="2214259"/>
            <a:ext cx="914298" cy="753197"/>
            <a:chOff x="4810340" y="1026041"/>
            <a:chExt cx="914298" cy="753197"/>
          </a:xfrm>
        </p:grpSpPr>
        <p:sp>
          <p:nvSpPr>
            <p:cNvPr id="131" name="Google Shape;131;p20"/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20"/>
          <p:cNvGrpSpPr/>
          <p:nvPr/>
        </p:nvGrpSpPr>
        <p:grpSpPr>
          <a:xfrm>
            <a:off x="8343781" y="4241663"/>
            <a:ext cx="508385" cy="644675"/>
            <a:chOff x="4859771" y="3053445"/>
            <a:chExt cx="508385" cy="644675"/>
          </a:xfrm>
        </p:grpSpPr>
        <p:sp>
          <p:nvSpPr>
            <p:cNvPr id="137" name="Google Shape;137;p20"/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4571F7EC-0AE5-22D9-9142-416721C132F5}"/>
              </a:ext>
            </a:extLst>
          </p:cNvPr>
          <p:cNvSpPr txBox="1">
            <a:spLocks/>
          </p:cNvSpPr>
          <p:nvPr/>
        </p:nvSpPr>
        <p:spPr>
          <a:xfrm>
            <a:off x="327085" y="3335682"/>
            <a:ext cx="2892424" cy="426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Archivo" panose="020B0604020202020204" charset="0"/>
                <a:cs typeface="Archivo" panose="020B0604020202020204" charset="0"/>
              </a:rPr>
              <a:t>Software Graduation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0AC24-A19E-1CE3-BC3F-5024149C6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0140" y="1231599"/>
            <a:ext cx="1480422" cy="982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Planning Phase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4884420" y="1606061"/>
            <a:ext cx="3764280" cy="24357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1606061"/>
            <a:ext cx="3764280" cy="193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dirty="0"/>
              <a:t>We met with our client Dr. Samer </a:t>
            </a:r>
            <a:r>
              <a:rPr lang="en-US" dirty="0" err="1"/>
              <a:t>Arandi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We explored various problem-solving websites.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explored new functionalities to enhance the project.</a:t>
            </a:r>
          </a:p>
        </p:txBody>
      </p:sp>
    </p:spTree>
    <p:extLst>
      <p:ext uri="{BB962C8B-B14F-4D97-AF65-F5344CB8AC3E}">
        <p14:creationId xmlns:p14="http://schemas.microsoft.com/office/powerpoint/2010/main" val="206212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Analysis Phase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4884420" y="1882846"/>
            <a:ext cx="3764280" cy="18821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1606061"/>
            <a:ext cx="3764280" cy="2565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dirty="0"/>
              <a:t>Gathering and Documenting Requirements through stakeholder engagement and user feedback sessions.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dirty="0"/>
              <a:t>Crafting user stories to clearly outline specific functionalities.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dirty="0"/>
              <a:t>Envisioning the system's architecture using Unified Modeling Language (UML) diagrams.</a:t>
            </a:r>
          </a:p>
        </p:txBody>
      </p:sp>
    </p:spTree>
    <p:extLst>
      <p:ext uri="{BB962C8B-B14F-4D97-AF65-F5344CB8AC3E}">
        <p14:creationId xmlns:p14="http://schemas.microsoft.com/office/powerpoint/2010/main" val="205078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</a:t>
            </a: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Architectural Style: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" name="Picture 1" descr="So sánh rest api và restful api - DEV Community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1" y="1545491"/>
            <a:ext cx="6752677" cy="2836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291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Architectural Pattern: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Microservice Architectural pattern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383040" y="1843664"/>
            <a:ext cx="4377919" cy="302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226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42631" y="126146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Frontend libraries: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49285-2BF0-D182-34D9-A291E48A3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" y="1901664"/>
            <a:ext cx="1243965" cy="542290"/>
          </a:xfrm>
          <a:prstGeom prst="rect">
            <a:avLst/>
          </a:prstGeom>
        </p:spPr>
      </p:pic>
      <p:pic>
        <p:nvPicPr>
          <p:cNvPr id="5" name="Picture 4" descr="react-bootstrap · GitHub">
            <a:extLst>
              <a:ext uri="{FF2B5EF4-FFF2-40B4-BE49-F238E27FC236}">
                <a16:creationId xmlns:a16="http://schemas.microsoft.com/office/drawing/2014/main" id="{9F2BFF61-D8BB-7B8C-9953-C04072C4F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03" y="1818318"/>
            <a:ext cx="6191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F7AD4-99BD-17EB-464C-511455AA9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6196" y="1940238"/>
            <a:ext cx="619125" cy="49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6D664-D07C-374C-CE71-E18BF2F1B6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89" y="1901664"/>
            <a:ext cx="1022350" cy="542290"/>
          </a:xfrm>
          <a:prstGeom prst="rect">
            <a:avLst/>
          </a:prstGeom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CD2CAE7C-70F4-0346-9CED-1CB28351DF1C}"/>
              </a:ext>
            </a:extLst>
          </p:cNvPr>
          <p:cNvSpPr txBox="1"/>
          <p:nvPr/>
        </p:nvSpPr>
        <p:spPr>
          <a:xfrm>
            <a:off x="681900" y="273357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Backend technologies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90C955-AB0B-E903-8F7F-17E57E1ECD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39" y="3415904"/>
            <a:ext cx="1119505" cy="54229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3CCCD-4357-AFDB-8187-2BC14BEB2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14" y="3421936"/>
            <a:ext cx="1713865" cy="5302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A73EE8-F978-9416-4DDC-B793D692F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49" y="3452353"/>
            <a:ext cx="1713865" cy="4743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470162-AC53-E757-D33F-2B68636B89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84" y="3396473"/>
            <a:ext cx="1024255" cy="5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7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42631" y="126146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DevOps tools: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49285-2BF0-D182-34D9-A291E48A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955860"/>
            <a:ext cx="1643026" cy="520677"/>
          </a:xfrm>
          <a:prstGeom prst="rect">
            <a:avLst/>
          </a:prstGeom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CD2CAE7C-70F4-0346-9CED-1CB28351DF1C}"/>
              </a:ext>
            </a:extLst>
          </p:cNvPr>
          <p:cNvSpPr txBox="1"/>
          <p:nvPr/>
        </p:nvSpPr>
        <p:spPr>
          <a:xfrm>
            <a:off x="681900" y="273357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AWS Cloud Formation: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FF7FAA-9159-9A51-78D6-09064C51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8872" y="1959681"/>
            <a:ext cx="1439174" cy="520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965C8-900E-D478-3819-882B96E6D1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3913" y="1958365"/>
            <a:ext cx="1602983" cy="520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697C7-9D5D-CDFD-DADC-EA1B351B1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36165" y="1955859"/>
            <a:ext cx="1392372" cy="520677"/>
          </a:xfrm>
          <a:prstGeom prst="rect">
            <a:avLst/>
          </a:prstGeom>
        </p:spPr>
      </p:pic>
      <p:pic>
        <p:nvPicPr>
          <p:cNvPr id="15" name="Picture 14" descr="AMIがRecycle Bin(ごみ箱)機能に対応しました | DevelopersIO">
            <a:extLst>
              <a:ext uri="{FF2B5EF4-FFF2-40B4-BE49-F238E27FC236}">
                <a16:creationId xmlns:a16="http://schemas.microsoft.com/office/drawing/2014/main" id="{0C787EA1-F8AE-4BE4-2F74-4F0B22DF15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7" b="20123"/>
          <a:stretch/>
        </p:blipFill>
        <p:spPr bwMode="auto">
          <a:xfrm>
            <a:off x="742631" y="3443990"/>
            <a:ext cx="1718310" cy="546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B33CFA-B469-6FAD-3B33-19C3D785A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r="5655"/>
          <a:stretch>
            <a:fillRect/>
          </a:stretch>
        </p:blipFill>
        <p:spPr bwMode="auto">
          <a:xfrm>
            <a:off x="3771031" y="3433720"/>
            <a:ext cx="1733550" cy="5511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0544B7-D926-B3C0-0721-0B2E0DF8B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72" y="3443245"/>
            <a:ext cx="1713865" cy="5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1088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Project Structure: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645920" y="1429045"/>
            <a:ext cx="5910661" cy="3419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08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Security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5019657" y="1588417"/>
            <a:ext cx="3404343" cy="19666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979665"/>
            <a:ext cx="3764280" cy="3032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b="1" dirty="0"/>
              <a:t>Authentication</a:t>
            </a:r>
            <a:r>
              <a:rPr lang="en-US" dirty="0"/>
              <a:t>: verifying a user or device before allowing access to web application. 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b="1" dirty="0"/>
              <a:t>Authorization</a:t>
            </a:r>
            <a:r>
              <a:rPr lang="en-US" dirty="0"/>
              <a:t>: giving the user permission to access a specific page.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b="1" dirty="0"/>
              <a:t>CORS policies</a:t>
            </a:r>
            <a:r>
              <a:rPr lang="en-US" dirty="0"/>
              <a:t>: a mechanism that allows restricted resources on a web page to be accessed from another domain outside the domain from which the first resource 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lvl="2"/>
            <a:r>
              <a:rPr lang="en-US" b="1" dirty="0"/>
              <a:t>Library used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37ED6-8885-5836-4871-4F53B6B1D9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75" y="4215611"/>
            <a:ext cx="1713865" cy="43751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FEBFF-BBD2-3335-C66F-D454833DC6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214342"/>
            <a:ext cx="1525905" cy="4445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82F25D-8344-C51A-4B90-9BF15ADA15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0" y="4209897"/>
            <a:ext cx="1013460" cy="4489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590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Registration: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9DAE4B-F22D-3A6A-9891-6406A549E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65" y="1429045"/>
            <a:ext cx="5055870" cy="315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90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Sign in: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26CCC-0DE8-CC5B-8001-BA901E642D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55" y="1200445"/>
            <a:ext cx="5901690" cy="3679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82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5635D-6587-9624-DF51-ED7F0CEB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" r="22"/>
          <a:stretch/>
        </p:blipFill>
        <p:spPr>
          <a:xfrm>
            <a:off x="6580898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9A99D-EC03-CCF9-1D61-EE1B79D5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60" r="6960"/>
          <a:stretch/>
        </p:blipFill>
        <p:spPr>
          <a:xfrm>
            <a:off x="3788593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3434C-8239-0186-63B4-09FEA55E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20" r="4020"/>
          <a:stretch/>
        </p:blipFill>
        <p:spPr>
          <a:xfrm>
            <a:off x="981665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213;p23">
            <a:extLst>
              <a:ext uri="{FF2B5EF4-FFF2-40B4-BE49-F238E27FC236}">
                <a16:creationId xmlns:a16="http://schemas.microsoft.com/office/drawing/2014/main" id="{964D7B20-F841-1227-45D3-E38090126359}"/>
              </a:ext>
            </a:extLst>
          </p:cNvPr>
          <p:cNvSpPr txBox="1"/>
          <p:nvPr/>
        </p:nvSpPr>
        <p:spPr>
          <a:xfrm>
            <a:off x="981665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Supervisor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Dr. Samer </a:t>
            </a:r>
            <a:r>
              <a:rPr lang="en-US" sz="1600" b="1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Arandi</a:t>
            </a: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</a:p>
        </p:txBody>
      </p:sp>
      <p:sp>
        <p:nvSpPr>
          <p:cNvPr id="15" name="Google Shape;213;p23">
            <a:extLst>
              <a:ext uri="{FF2B5EF4-FFF2-40B4-BE49-F238E27FC236}">
                <a16:creationId xmlns:a16="http://schemas.microsoft.com/office/drawing/2014/main" id="{9A40F1FA-9B57-A5D1-BDF0-00319D362793}"/>
              </a:ext>
            </a:extLst>
          </p:cNvPr>
          <p:cNvSpPr txBox="1"/>
          <p:nvPr/>
        </p:nvSpPr>
        <p:spPr>
          <a:xfrm>
            <a:off x="3788593" y="4278985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Momen Odeh</a:t>
            </a:r>
          </a:p>
        </p:txBody>
      </p:sp>
      <p:sp>
        <p:nvSpPr>
          <p:cNvPr id="16" name="Google Shape;213;p23">
            <a:extLst>
              <a:ext uri="{FF2B5EF4-FFF2-40B4-BE49-F238E27FC236}">
                <a16:creationId xmlns:a16="http://schemas.microsoft.com/office/drawing/2014/main" id="{3BFE6434-82CE-1D59-39C6-086483E4D48C}"/>
              </a:ext>
            </a:extLst>
          </p:cNvPr>
          <p:cNvSpPr txBox="1"/>
          <p:nvPr/>
        </p:nvSpPr>
        <p:spPr>
          <a:xfrm>
            <a:off x="6580897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Noor </a:t>
            </a:r>
            <a:r>
              <a:rPr lang="en-US" sz="1600" b="1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Aldeen</a:t>
            </a:r>
            <a:endParaRPr lang="en-US" sz="16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Abu Shehadeh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Forget password: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80D72-7D31-FF19-640B-1B67BA5527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20"/>
          <a:stretch/>
        </p:blipFill>
        <p:spPr bwMode="auto">
          <a:xfrm>
            <a:off x="2401533" y="1461254"/>
            <a:ext cx="4337254" cy="15194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E2D22-2539-002E-70F9-E348C89C13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63"/>
          <a:stretch/>
        </p:blipFill>
        <p:spPr bwMode="auto">
          <a:xfrm>
            <a:off x="2401533" y="3197844"/>
            <a:ext cx="4340934" cy="16140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0654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Account Settings: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D5E0B-73A5-32DA-03B1-CF7407697C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02" y="1429045"/>
            <a:ext cx="5116195" cy="34080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578B83F-9AB3-6835-F665-27CC7B97BFEB}"/>
              </a:ext>
            </a:extLst>
          </p:cNvPr>
          <p:cNvSpPr/>
          <p:nvPr/>
        </p:nvSpPr>
        <p:spPr>
          <a:xfrm rot="10800000">
            <a:off x="2377351" y="410942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65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Chatting: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10D7D2-7D44-AD53-DF98-22066D188D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17" y="1429045"/>
            <a:ext cx="5511165" cy="328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624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Notifications: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BAF594-03EF-D27F-7709-F9AA1214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00445"/>
            <a:ext cx="5702112" cy="33975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33E16A-2561-414D-53E3-9C3266A49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36" t="-25" r="7147" b="36303"/>
          <a:stretch/>
        </p:blipFill>
        <p:spPr>
          <a:xfrm>
            <a:off x="6662929" y="1200445"/>
            <a:ext cx="2133600" cy="3277532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DB98999-3873-EBDB-6862-C6B6E0E3427D}"/>
              </a:ext>
            </a:extLst>
          </p:cNvPr>
          <p:cNvSpPr/>
          <p:nvPr/>
        </p:nvSpPr>
        <p:spPr>
          <a:xfrm rot="10800000">
            <a:off x="5810459" y="11382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3CF46CC-F07D-B59D-4805-DDB7A2775008}"/>
              </a:ext>
            </a:extLst>
          </p:cNvPr>
          <p:cNvSpPr/>
          <p:nvPr/>
        </p:nvSpPr>
        <p:spPr>
          <a:xfrm rot="10800000">
            <a:off x="1234351" y="3976331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44CE975-3493-A2A4-7E7C-23E9D8E9A8BE}"/>
              </a:ext>
            </a:extLst>
          </p:cNvPr>
          <p:cNvSpPr/>
          <p:nvPr/>
        </p:nvSpPr>
        <p:spPr>
          <a:xfrm rot="10800000">
            <a:off x="8629524" y="11382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712A5D3-BE52-745A-127C-3FFF331887A8}"/>
              </a:ext>
            </a:extLst>
          </p:cNvPr>
          <p:cNvSpPr/>
          <p:nvPr/>
        </p:nvSpPr>
        <p:spPr>
          <a:xfrm rot="10800000">
            <a:off x="6813620" y="1837712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3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Socket IO: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5CB18-CFB1-818C-BA60-B8093C4AD6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90" y="1429045"/>
            <a:ext cx="4777819" cy="291927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950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Admin Features</a:t>
            </a:r>
            <a:endParaRPr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13B107-C40F-E766-6832-D82837DF2C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72"/>
          <a:stretch/>
        </p:blipFill>
        <p:spPr bwMode="auto">
          <a:xfrm>
            <a:off x="1772285" y="901553"/>
            <a:ext cx="5599430" cy="16695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CE3287-18C0-5049-325F-FD3347A7FD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8"/>
          <a:stretch/>
        </p:blipFill>
        <p:spPr bwMode="auto">
          <a:xfrm>
            <a:off x="1772285" y="2772038"/>
            <a:ext cx="5599430" cy="186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29;p24">
            <a:extLst>
              <a:ext uri="{FF2B5EF4-FFF2-40B4-BE49-F238E27FC236}">
                <a16:creationId xmlns:a16="http://schemas.microsoft.com/office/drawing/2014/main" id="{D437821E-A3A1-C6D9-F90F-44FA305DEAF2}"/>
              </a:ext>
            </a:extLst>
          </p:cNvPr>
          <p:cNvSpPr txBox="1"/>
          <p:nvPr/>
        </p:nvSpPr>
        <p:spPr>
          <a:xfrm>
            <a:off x="3713256" y="2472027"/>
            <a:ext cx="140012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pending professors</a:t>
            </a:r>
          </a:p>
        </p:txBody>
      </p:sp>
      <p:sp>
        <p:nvSpPr>
          <p:cNvPr id="16" name="Google Shape;229;p24">
            <a:extLst>
              <a:ext uri="{FF2B5EF4-FFF2-40B4-BE49-F238E27FC236}">
                <a16:creationId xmlns:a16="http://schemas.microsoft.com/office/drawing/2014/main" id="{DD9CDCDC-4F13-53C8-D9D9-471CFA243029}"/>
              </a:ext>
            </a:extLst>
          </p:cNvPr>
          <p:cNvSpPr txBox="1"/>
          <p:nvPr/>
        </p:nvSpPr>
        <p:spPr>
          <a:xfrm>
            <a:off x="3713256" y="4636886"/>
            <a:ext cx="140012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Students statistics</a:t>
            </a:r>
          </a:p>
        </p:txBody>
      </p:sp>
    </p:spTree>
    <p:extLst>
      <p:ext uri="{BB962C8B-B14F-4D97-AF65-F5344CB8AC3E}">
        <p14:creationId xmlns:p14="http://schemas.microsoft.com/office/powerpoint/2010/main" val="2032972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</a:t>
            </a:r>
            <a:endParaRPr sz="3200" dirty="0"/>
          </a:p>
        </p:txBody>
      </p:sp>
      <p:sp>
        <p:nvSpPr>
          <p:cNvPr id="7" name="Google Shape;229;p24">
            <a:extLst>
              <a:ext uri="{FF2B5EF4-FFF2-40B4-BE49-F238E27FC236}">
                <a16:creationId xmlns:a16="http://schemas.microsoft.com/office/drawing/2014/main" id="{0CA5A921-F74E-4493-FEB7-9EF3D3339793}"/>
              </a:ext>
            </a:extLst>
          </p:cNvPr>
          <p:cNvSpPr txBox="1"/>
          <p:nvPr/>
        </p:nvSpPr>
        <p:spPr>
          <a:xfrm>
            <a:off x="3923251" y="2427404"/>
            <a:ext cx="1156998" cy="11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Mange Courses</a:t>
            </a:r>
          </a:p>
        </p:txBody>
      </p:sp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97EA4048-CF34-5330-E0EB-0522FFB79726}"/>
              </a:ext>
            </a:extLst>
          </p:cNvPr>
          <p:cNvSpPr txBox="1"/>
          <p:nvPr/>
        </p:nvSpPr>
        <p:spPr>
          <a:xfrm>
            <a:off x="3845833" y="4541625"/>
            <a:ext cx="1311833" cy="13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Mange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724F3-BC01-5E17-6C08-900CFB7307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/>
        </p:blipFill>
        <p:spPr bwMode="auto">
          <a:xfrm>
            <a:off x="2276632" y="1064712"/>
            <a:ext cx="4450238" cy="142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EF1742-478F-4073-3CFA-F8B00ED53B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74"/>
          <a:stretch/>
        </p:blipFill>
        <p:spPr bwMode="auto">
          <a:xfrm>
            <a:off x="2276631" y="2809348"/>
            <a:ext cx="4450238" cy="1732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2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283044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course Management: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C851C-1EAD-1848-D6B7-89E80D6D1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05" y="1200445"/>
            <a:ext cx="4745990" cy="3687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295FF61-A9CE-FB2F-DF2E-D985E49D572E}"/>
              </a:ext>
            </a:extLst>
          </p:cNvPr>
          <p:cNvSpPr/>
          <p:nvPr/>
        </p:nvSpPr>
        <p:spPr>
          <a:xfrm rot="10800000">
            <a:off x="2755970" y="1730556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Professor Features (cont.)</a:t>
            </a:r>
            <a:endParaRPr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31DA6-FFAC-1972-7DBD-C52BC41D0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15" y="1349375"/>
            <a:ext cx="5424170" cy="2444750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CE048B8-7461-D185-AE36-C9340F7068A6}"/>
              </a:ext>
            </a:extLst>
          </p:cNvPr>
          <p:cNvSpPr/>
          <p:nvPr/>
        </p:nvSpPr>
        <p:spPr>
          <a:xfrm rot="10800000">
            <a:off x="4488497" y="1902006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Google Shape;229;p24">
            <a:extLst>
              <a:ext uri="{FF2B5EF4-FFF2-40B4-BE49-F238E27FC236}">
                <a16:creationId xmlns:a16="http://schemas.microsoft.com/office/drawing/2014/main" id="{9006410C-88D6-2270-927C-BD887E433E4D}"/>
              </a:ext>
            </a:extLst>
          </p:cNvPr>
          <p:cNvSpPr txBox="1"/>
          <p:nvPr/>
        </p:nvSpPr>
        <p:spPr>
          <a:xfrm>
            <a:off x="720000" y="743245"/>
            <a:ext cx="30018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Add students to course</a:t>
            </a:r>
          </a:p>
        </p:txBody>
      </p:sp>
    </p:spTree>
    <p:extLst>
      <p:ext uri="{BB962C8B-B14F-4D97-AF65-F5344CB8AC3E}">
        <p14:creationId xmlns:p14="http://schemas.microsoft.com/office/powerpoint/2010/main" val="401025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8575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Contest Management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65F79-93B8-F906-4D21-42150516C0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77" y="1429045"/>
            <a:ext cx="5186045" cy="33312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A8606D2-DB22-3079-D608-945B8FEF7105}"/>
              </a:ext>
            </a:extLst>
          </p:cNvPr>
          <p:cNvSpPr/>
          <p:nvPr/>
        </p:nvSpPr>
        <p:spPr>
          <a:xfrm rot="10800000">
            <a:off x="2555945" y="20070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204;p23">
            <a:extLst>
              <a:ext uri="{FF2B5EF4-FFF2-40B4-BE49-F238E27FC236}">
                <a16:creationId xmlns:a16="http://schemas.microsoft.com/office/drawing/2014/main" id="{31D454BD-FE52-CB0F-BA2A-0C33BE0DB3BC}"/>
              </a:ext>
            </a:extLst>
          </p:cNvPr>
          <p:cNvSpPr txBox="1">
            <a:spLocks/>
          </p:cNvSpPr>
          <p:nvPr/>
        </p:nvSpPr>
        <p:spPr>
          <a:xfrm>
            <a:off x="488533" y="132791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6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US" sz="4800" dirty="0"/>
              <a:t>Table of contents</a:t>
            </a:r>
          </a:p>
        </p:txBody>
      </p:sp>
      <p:sp>
        <p:nvSpPr>
          <p:cNvPr id="393" name="Google Shape;1944;p34">
            <a:extLst>
              <a:ext uri="{FF2B5EF4-FFF2-40B4-BE49-F238E27FC236}">
                <a16:creationId xmlns:a16="http://schemas.microsoft.com/office/drawing/2014/main" id="{F91A5DC1-6C60-63FD-3954-F28BD7A8DAD4}"/>
              </a:ext>
            </a:extLst>
          </p:cNvPr>
          <p:cNvSpPr txBox="1">
            <a:spLocks/>
          </p:cNvSpPr>
          <p:nvPr/>
        </p:nvSpPr>
        <p:spPr>
          <a:xfrm>
            <a:off x="732068" y="1714682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02</a:t>
            </a:r>
          </a:p>
        </p:txBody>
      </p:sp>
      <p:sp>
        <p:nvSpPr>
          <p:cNvPr id="394" name="Google Shape;1946;p34">
            <a:extLst>
              <a:ext uri="{FF2B5EF4-FFF2-40B4-BE49-F238E27FC236}">
                <a16:creationId xmlns:a16="http://schemas.microsoft.com/office/drawing/2014/main" id="{E1D09688-C327-5ECF-798C-7F581D9DEA84}"/>
              </a:ext>
            </a:extLst>
          </p:cNvPr>
          <p:cNvSpPr txBox="1">
            <a:spLocks/>
          </p:cNvSpPr>
          <p:nvPr/>
        </p:nvSpPr>
        <p:spPr>
          <a:xfrm>
            <a:off x="728913" y="1122920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01</a:t>
            </a:r>
          </a:p>
        </p:txBody>
      </p:sp>
      <p:sp>
        <p:nvSpPr>
          <p:cNvPr id="395" name="Google Shape;1951;p34">
            <a:extLst>
              <a:ext uri="{FF2B5EF4-FFF2-40B4-BE49-F238E27FC236}">
                <a16:creationId xmlns:a16="http://schemas.microsoft.com/office/drawing/2014/main" id="{2D2995EE-FF70-71A6-72F4-D3FE71CF311C}"/>
              </a:ext>
            </a:extLst>
          </p:cNvPr>
          <p:cNvSpPr txBox="1">
            <a:spLocks/>
          </p:cNvSpPr>
          <p:nvPr/>
        </p:nvSpPr>
        <p:spPr>
          <a:xfrm>
            <a:off x="728689" y="2886936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04</a:t>
            </a:r>
          </a:p>
        </p:txBody>
      </p:sp>
      <p:sp>
        <p:nvSpPr>
          <p:cNvPr id="396" name="Google Shape;1954;p34">
            <a:extLst>
              <a:ext uri="{FF2B5EF4-FFF2-40B4-BE49-F238E27FC236}">
                <a16:creationId xmlns:a16="http://schemas.microsoft.com/office/drawing/2014/main" id="{444422D7-C83A-7B97-7301-E81E3BEDBCCF}"/>
              </a:ext>
            </a:extLst>
          </p:cNvPr>
          <p:cNvSpPr txBox="1">
            <a:spLocks/>
          </p:cNvSpPr>
          <p:nvPr/>
        </p:nvSpPr>
        <p:spPr>
          <a:xfrm>
            <a:off x="731257" y="3492064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05</a:t>
            </a:r>
          </a:p>
        </p:txBody>
      </p:sp>
      <p:sp>
        <p:nvSpPr>
          <p:cNvPr id="397" name="Google Shape;1954;p34">
            <a:extLst>
              <a:ext uri="{FF2B5EF4-FFF2-40B4-BE49-F238E27FC236}">
                <a16:creationId xmlns:a16="http://schemas.microsoft.com/office/drawing/2014/main" id="{08D136C3-BA2D-6039-07F0-8D4939DF3732}"/>
              </a:ext>
            </a:extLst>
          </p:cNvPr>
          <p:cNvSpPr txBox="1">
            <a:spLocks/>
          </p:cNvSpPr>
          <p:nvPr/>
        </p:nvSpPr>
        <p:spPr>
          <a:xfrm>
            <a:off x="728689" y="4132038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06</a:t>
            </a:r>
          </a:p>
        </p:txBody>
      </p:sp>
      <p:sp>
        <p:nvSpPr>
          <p:cNvPr id="398" name="Google Shape;1944;p34">
            <a:extLst>
              <a:ext uri="{FF2B5EF4-FFF2-40B4-BE49-F238E27FC236}">
                <a16:creationId xmlns:a16="http://schemas.microsoft.com/office/drawing/2014/main" id="{03E6E206-1B8E-6F22-81BF-1F65DBDDDBA8}"/>
              </a:ext>
            </a:extLst>
          </p:cNvPr>
          <p:cNvSpPr txBox="1">
            <a:spLocks/>
          </p:cNvSpPr>
          <p:nvPr/>
        </p:nvSpPr>
        <p:spPr>
          <a:xfrm>
            <a:off x="721558" y="2286415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03</a:t>
            </a:r>
          </a:p>
        </p:txBody>
      </p:sp>
      <p:sp>
        <p:nvSpPr>
          <p:cNvPr id="425" name="Google Shape;1947;p34">
            <a:extLst>
              <a:ext uri="{FF2B5EF4-FFF2-40B4-BE49-F238E27FC236}">
                <a16:creationId xmlns:a16="http://schemas.microsoft.com/office/drawing/2014/main" id="{C08A0DA9-66A8-26A3-F2EC-38D322A15624}"/>
              </a:ext>
            </a:extLst>
          </p:cNvPr>
          <p:cNvSpPr txBox="1">
            <a:spLocks/>
          </p:cNvSpPr>
          <p:nvPr/>
        </p:nvSpPr>
        <p:spPr>
          <a:xfrm>
            <a:off x="1420731" y="1240185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Problem </a:t>
            </a:r>
            <a:r>
              <a:rPr kumimoji="0" 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Statment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Poppins"/>
            </a:endParaRPr>
          </a:p>
        </p:txBody>
      </p:sp>
      <p:sp>
        <p:nvSpPr>
          <p:cNvPr id="426" name="Google Shape;1949;p34">
            <a:extLst>
              <a:ext uri="{FF2B5EF4-FFF2-40B4-BE49-F238E27FC236}">
                <a16:creationId xmlns:a16="http://schemas.microsoft.com/office/drawing/2014/main" id="{E2EC6CF7-27E3-8CFA-796E-BB44197DEDD6}"/>
              </a:ext>
            </a:extLst>
          </p:cNvPr>
          <p:cNvSpPr txBox="1">
            <a:spLocks/>
          </p:cNvSpPr>
          <p:nvPr/>
        </p:nvSpPr>
        <p:spPr>
          <a:xfrm>
            <a:off x="1444735" y="1953122"/>
            <a:ext cx="4512900" cy="32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Our Solution</a:t>
            </a:r>
          </a:p>
        </p:txBody>
      </p:sp>
      <p:sp>
        <p:nvSpPr>
          <p:cNvPr id="427" name="Google Shape;1952;p34">
            <a:extLst>
              <a:ext uri="{FF2B5EF4-FFF2-40B4-BE49-F238E27FC236}">
                <a16:creationId xmlns:a16="http://schemas.microsoft.com/office/drawing/2014/main" id="{0E3D3BB1-5247-423A-75AF-F8237C05370D}"/>
              </a:ext>
            </a:extLst>
          </p:cNvPr>
          <p:cNvSpPr txBox="1">
            <a:spLocks/>
          </p:cNvSpPr>
          <p:nvPr/>
        </p:nvSpPr>
        <p:spPr>
          <a:xfrm>
            <a:off x="1423715" y="3060884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Project Components</a:t>
            </a:r>
          </a:p>
        </p:txBody>
      </p:sp>
      <p:sp>
        <p:nvSpPr>
          <p:cNvPr id="428" name="Google Shape;1955;p34">
            <a:extLst>
              <a:ext uri="{FF2B5EF4-FFF2-40B4-BE49-F238E27FC236}">
                <a16:creationId xmlns:a16="http://schemas.microsoft.com/office/drawing/2014/main" id="{44871443-1D76-CD16-FD42-6B8906A5F41E}"/>
              </a:ext>
            </a:extLst>
          </p:cNvPr>
          <p:cNvSpPr txBox="1">
            <a:spLocks/>
          </p:cNvSpPr>
          <p:nvPr/>
        </p:nvSpPr>
        <p:spPr>
          <a:xfrm>
            <a:off x="1441322" y="3682038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>
                <a:solidFill>
                  <a:srgbClr val="0D141E"/>
                </a:solidFill>
                <a:latin typeface="Archivo" panose="020B0604020202020204" charset="0"/>
                <a:ea typeface="Ubuntu"/>
                <a:cs typeface="Archivo" panose="020B0604020202020204" charset="0"/>
                <a:sym typeface="Ubuntu"/>
              </a:rPr>
              <a:t>Challenges and Constraints</a:t>
            </a:r>
          </a:p>
        </p:txBody>
      </p:sp>
      <p:sp>
        <p:nvSpPr>
          <p:cNvPr id="430" name="Google Shape;1955;p34">
            <a:extLst>
              <a:ext uri="{FF2B5EF4-FFF2-40B4-BE49-F238E27FC236}">
                <a16:creationId xmlns:a16="http://schemas.microsoft.com/office/drawing/2014/main" id="{4F65857D-2F90-3E0A-4773-83B9F1D070CA}"/>
              </a:ext>
            </a:extLst>
          </p:cNvPr>
          <p:cNvSpPr txBox="1">
            <a:spLocks/>
          </p:cNvSpPr>
          <p:nvPr/>
        </p:nvSpPr>
        <p:spPr>
          <a:xfrm>
            <a:off x="1468058" y="4296957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FFFFFF"/>
              </a:buClr>
            </a:pPr>
            <a:r>
              <a:rPr lang="en-US" dirty="0">
                <a:solidFill>
                  <a:srgbClr val="0D141E"/>
                </a:solidFill>
                <a:latin typeface="Archivo" panose="020B0604020202020204" charset="0"/>
                <a:ea typeface="Ubuntu"/>
                <a:cs typeface="Archivo" panose="020B0604020202020204" charset="0"/>
                <a:sym typeface="Ubuntu"/>
              </a:rPr>
              <a:t>Future Work</a:t>
            </a:r>
          </a:p>
        </p:txBody>
      </p:sp>
      <p:sp>
        <p:nvSpPr>
          <p:cNvPr id="431" name="Google Shape;1952;p34">
            <a:extLst>
              <a:ext uri="{FF2B5EF4-FFF2-40B4-BE49-F238E27FC236}">
                <a16:creationId xmlns:a16="http://schemas.microsoft.com/office/drawing/2014/main" id="{655842DD-8126-E3E5-5F4E-F8486815C191}"/>
              </a:ext>
            </a:extLst>
          </p:cNvPr>
          <p:cNvSpPr txBox="1">
            <a:spLocks/>
          </p:cNvSpPr>
          <p:nvPr/>
        </p:nvSpPr>
        <p:spPr>
          <a:xfrm>
            <a:off x="1417798" y="2484126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Project Implementation</a:t>
            </a:r>
          </a:p>
        </p:txBody>
      </p:sp>
      <p:sp>
        <p:nvSpPr>
          <p:cNvPr id="262" name="Google Shape;93;p20">
            <a:extLst>
              <a:ext uri="{FF2B5EF4-FFF2-40B4-BE49-F238E27FC236}">
                <a16:creationId xmlns:a16="http://schemas.microsoft.com/office/drawing/2014/main" id="{D09988A6-FAFC-B051-8CD7-596A20948ABF}"/>
              </a:ext>
            </a:extLst>
          </p:cNvPr>
          <p:cNvSpPr/>
          <p:nvPr/>
        </p:nvSpPr>
        <p:spPr>
          <a:xfrm>
            <a:off x="4846295" y="1967180"/>
            <a:ext cx="4800782" cy="3164929"/>
          </a:xfrm>
          <a:custGeom>
            <a:avLst/>
            <a:gdLst/>
            <a:ahLst/>
            <a:cxnLst/>
            <a:rect l="l" t="t" r="r" b="b"/>
            <a:pathLst>
              <a:path w="154814" h="98305" extrusionOk="0">
                <a:moveTo>
                  <a:pt x="16988" y="98305"/>
                </a:moveTo>
                <a:cubicBezTo>
                  <a:pt x="16988" y="98305"/>
                  <a:pt x="1" y="63514"/>
                  <a:pt x="12570" y="47247"/>
                </a:cubicBezTo>
                <a:cubicBezTo>
                  <a:pt x="25313" y="30764"/>
                  <a:pt x="33949" y="39157"/>
                  <a:pt x="46510" y="33324"/>
                </a:cubicBezTo>
                <a:cubicBezTo>
                  <a:pt x="59087" y="27482"/>
                  <a:pt x="60155" y="3264"/>
                  <a:pt x="85354" y="1624"/>
                </a:cubicBezTo>
                <a:cubicBezTo>
                  <a:pt x="110561" y="1"/>
                  <a:pt x="154813" y="19948"/>
                  <a:pt x="131290" y="97792"/>
                </a:cubicBezTo>
                <a:close/>
              </a:path>
            </a:pathLst>
          </a:custGeom>
          <a:solidFill>
            <a:srgbClr val="FFFFFF">
              <a:alpha val="2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97;p20">
            <a:extLst>
              <a:ext uri="{FF2B5EF4-FFF2-40B4-BE49-F238E27FC236}">
                <a16:creationId xmlns:a16="http://schemas.microsoft.com/office/drawing/2014/main" id="{D9E89C27-7131-B78E-4AC9-4C7F0359EBF1}"/>
              </a:ext>
            </a:extLst>
          </p:cNvPr>
          <p:cNvSpPr/>
          <p:nvPr/>
        </p:nvSpPr>
        <p:spPr>
          <a:xfrm>
            <a:off x="7633915" y="2338865"/>
            <a:ext cx="1047244" cy="666630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98;p20">
            <a:extLst>
              <a:ext uri="{FF2B5EF4-FFF2-40B4-BE49-F238E27FC236}">
                <a16:creationId xmlns:a16="http://schemas.microsoft.com/office/drawing/2014/main" id="{0B157A0C-0492-6BE0-77D7-9DECD2CED07C}"/>
              </a:ext>
            </a:extLst>
          </p:cNvPr>
          <p:cNvGrpSpPr/>
          <p:nvPr/>
        </p:nvGrpSpPr>
        <p:grpSpPr>
          <a:xfrm>
            <a:off x="5722783" y="3076611"/>
            <a:ext cx="2538390" cy="2056394"/>
            <a:chOff x="3780013" y="1888393"/>
            <a:chExt cx="2538390" cy="2056394"/>
          </a:xfrm>
        </p:grpSpPr>
        <p:sp>
          <p:nvSpPr>
            <p:cNvPr id="265" name="Google Shape;99;p20">
              <a:extLst>
                <a:ext uri="{FF2B5EF4-FFF2-40B4-BE49-F238E27FC236}">
                  <a16:creationId xmlns:a16="http://schemas.microsoft.com/office/drawing/2014/main" id="{F500D911-F171-8E5E-7EA8-4DCC9E775518}"/>
                </a:ext>
              </a:extLst>
            </p:cNvPr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0;p20">
              <a:extLst>
                <a:ext uri="{FF2B5EF4-FFF2-40B4-BE49-F238E27FC236}">
                  <a16:creationId xmlns:a16="http://schemas.microsoft.com/office/drawing/2014/main" id="{AC9AF4CA-5F20-DFAB-D465-A754E0A6BB7C}"/>
                </a:ext>
              </a:extLst>
            </p:cNvPr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1;p20">
              <a:extLst>
                <a:ext uri="{FF2B5EF4-FFF2-40B4-BE49-F238E27FC236}">
                  <a16:creationId xmlns:a16="http://schemas.microsoft.com/office/drawing/2014/main" id="{2C29E2B9-65D7-3672-1189-C6BB1EC28069}"/>
                </a:ext>
              </a:extLst>
            </p:cNvPr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2;p20">
              <a:extLst>
                <a:ext uri="{FF2B5EF4-FFF2-40B4-BE49-F238E27FC236}">
                  <a16:creationId xmlns:a16="http://schemas.microsoft.com/office/drawing/2014/main" id="{DF02CA35-48D3-1BC8-5566-97FD0862EDAD}"/>
                </a:ext>
              </a:extLst>
            </p:cNvPr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3;p20">
              <a:extLst>
                <a:ext uri="{FF2B5EF4-FFF2-40B4-BE49-F238E27FC236}">
                  <a16:creationId xmlns:a16="http://schemas.microsoft.com/office/drawing/2014/main" id="{B2F2948B-3807-F748-DF6A-7B730A70E774}"/>
                </a:ext>
              </a:extLst>
            </p:cNvPr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4;p20">
              <a:extLst>
                <a:ext uri="{FF2B5EF4-FFF2-40B4-BE49-F238E27FC236}">
                  <a16:creationId xmlns:a16="http://schemas.microsoft.com/office/drawing/2014/main" id="{91AECE52-F040-C82A-88E9-BA40EFBF24D2}"/>
                </a:ext>
              </a:extLst>
            </p:cNvPr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5;p20">
              <a:extLst>
                <a:ext uri="{FF2B5EF4-FFF2-40B4-BE49-F238E27FC236}">
                  <a16:creationId xmlns:a16="http://schemas.microsoft.com/office/drawing/2014/main" id="{B57A0BC3-ADDD-356C-997A-4903D3F63B47}"/>
                </a:ext>
              </a:extLst>
            </p:cNvPr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6;p20">
              <a:extLst>
                <a:ext uri="{FF2B5EF4-FFF2-40B4-BE49-F238E27FC236}">
                  <a16:creationId xmlns:a16="http://schemas.microsoft.com/office/drawing/2014/main" id="{26984409-EEDD-040F-A361-2C8FE3B6E74A}"/>
                </a:ext>
              </a:extLst>
            </p:cNvPr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7;p20">
              <a:extLst>
                <a:ext uri="{FF2B5EF4-FFF2-40B4-BE49-F238E27FC236}">
                  <a16:creationId xmlns:a16="http://schemas.microsoft.com/office/drawing/2014/main" id="{382246CC-6E75-794A-A8EC-95AEA882627A}"/>
                </a:ext>
              </a:extLst>
            </p:cNvPr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8;p20">
              <a:extLst>
                <a:ext uri="{FF2B5EF4-FFF2-40B4-BE49-F238E27FC236}">
                  <a16:creationId xmlns:a16="http://schemas.microsoft.com/office/drawing/2014/main" id="{E7AFB3E9-CAE6-8B2D-C478-3ABC1B53F786}"/>
                </a:ext>
              </a:extLst>
            </p:cNvPr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9;p20">
              <a:extLst>
                <a:ext uri="{FF2B5EF4-FFF2-40B4-BE49-F238E27FC236}">
                  <a16:creationId xmlns:a16="http://schemas.microsoft.com/office/drawing/2014/main" id="{BD44511C-A462-C2DF-6B0B-0B3EF76F1C43}"/>
                </a:ext>
              </a:extLst>
            </p:cNvPr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0;p20">
              <a:extLst>
                <a:ext uri="{FF2B5EF4-FFF2-40B4-BE49-F238E27FC236}">
                  <a16:creationId xmlns:a16="http://schemas.microsoft.com/office/drawing/2014/main" id="{EEAD1057-D869-18D9-3A5E-8AC7E71EE5A7}"/>
                </a:ext>
              </a:extLst>
            </p:cNvPr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1;p20">
              <a:extLst>
                <a:ext uri="{FF2B5EF4-FFF2-40B4-BE49-F238E27FC236}">
                  <a16:creationId xmlns:a16="http://schemas.microsoft.com/office/drawing/2014/main" id="{F49EBD54-E974-C661-D3F5-10A7A12BC081}"/>
                </a:ext>
              </a:extLst>
            </p:cNvPr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2;p20">
              <a:extLst>
                <a:ext uri="{FF2B5EF4-FFF2-40B4-BE49-F238E27FC236}">
                  <a16:creationId xmlns:a16="http://schemas.microsoft.com/office/drawing/2014/main" id="{95233F93-664A-933B-FE5B-3E7122FD569C}"/>
                </a:ext>
              </a:extLst>
            </p:cNvPr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3;p20">
              <a:extLst>
                <a:ext uri="{FF2B5EF4-FFF2-40B4-BE49-F238E27FC236}">
                  <a16:creationId xmlns:a16="http://schemas.microsoft.com/office/drawing/2014/main" id="{9B5DB1C3-7650-DC16-5553-36F65D5EBAB8}"/>
                </a:ext>
              </a:extLst>
            </p:cNvPr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4;p20">
              <a:extLst>
                <a:ext uri="{FF2B5EF4-FFF2-40B4-BE49-F238E27FC236}">
                  <a16:creationId xmlns:a16="http://schemas.microsoft.com/office/drawing/2014/main" id="{A2160A34-627C-2BAD-45C5-1EE24973FF8A}"/>
                </a:ext>
              </a:extLst>
            </p:cNvPr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5;p20">
              <a:extLst>
                <a:ext uri="{FF2B5EF4-FFF2-40B4-BE49-F238E27FC236}">
                  <a16:creationId xmlns:a16="http://schemas.microsoft.com/office/drawing/2014/main" id="{66A54CB9-F35B-0F0D-EE94-DD60AE915DE5}"/>
                </a:ext>
              </a:extLst>
            </p:cNvPr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6;p20">
              <a:extLst>
                <a:ext uri="{FF2B5EF4-FFF2-40B4-BE49-F238E27FC236}">
                  <a16:creationId xmlns:a16="http://schemas.microsoft.com/office/drawing/2014/main" id="{8B6C1A1F-ABC5-FEFC-092F-CF8FF58B11BE}"/>
                </a:ext>
              </a:extLst>
            </p:cNvPr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7;p20">
              <a:extLst>
                <a:ext uri="{FF2B5EF4-FFF2-40B4-BE49-F238E27FC236}">
                  <a16:creationId xmlns:a16="http://schemas.microsoft.com/office/drawing/2014/main" id="{B9E2E922-58DE-7DAF-C93F-A97FFC054A37}"/>
                </a:ext>
              </a:extLst>
            </p:cNvPr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8;p20">
              <a:extLst>
                <a:ext uri="{FF2B5EF4-FFF2-40B4-BE49-F238E27FC236}">
                  <a16:creationId xmlns:a16="http://schemas.microsoft.com/office/drawing/2014/main" id="{3623D40D-5247-5F8B-3DB1-CA7C5FF493D3}"/>
                </a:ext>
              </a:extLst>
            </p:cNvPr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9;p20">
              <a:extLst>
                <a:ext uri="{FF2B5EF4-FFF2-40B4-BE49-F238E27FC236}">
                  <a16:creationId xmlns:a16="http://schemas.microsoft.com/office/drawing/2014/main" id="{59EC481E-13A6-EA28-CD22-38FFC21A789D}"/>
                </a:ext>
              </a:extLst>
            </p:cNvPr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0;p20">
              <a:extLst>
                <a:ext uri="{FF2B5EF4-FFF2-40B4-BE49-F238E27FC236}">
                  <a16:creationId xmlns:a16="http://schemas.microsoft.com/office/drawing/2014/main" id="{EF0648E6-1220-A1CD-E928-EE0A615D42E2}"/>
                </a:ext>
              </a:extLst>
            </p:cNvPr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121;p20">
              <a:extLst>
                <a:ext uri="{FF2B5EF4-FFF2-40B4-BE49-F238E27FC236}">
                  <a16:creationId xmlns:a16="http://schemas.microsoft.com/office/drawing/2014/main" id="{522312B5-1D97-93FE-D160-0A28DB475DDF}"/>
                </a:ext>
              </a:extLst>
            </p:cNvPr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22;p20">
              <a:extLst>
                <a:ext uri="{FF2B5EF4-FFF2-40B4-BE49-F238E27FC236}">
                  <a16:creationId xmlns:a16="http://schemas.microsoft.com/office/drawing/2014/main" id="{9BD70CAF-1A6B-B06C-7A45-6700B365B31B}"/>
                </a:ext>
              </a:extLst>
            </p:cNvPr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23;p20">
              <a:extLst>
                <a:ext uri="{FF2B5EF4-FFF2-40B4-BE49-F238E27FC236}">
                  <a16:creationId xmlns:a16="http://schemas.microsoft.com/office/drawing/2014/main" id="{1AD898EE-DA10-9DF5-FD6F-C78FA21DB0CC}"/>
                </a:ext>
              </a:extLst>
            </p:cNvPr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124;p20">
            <a:extLst>
              <a:ext uri="{FF2B5EF4-FFF2-40B4-BE49-F238E27FC236}">
                <a16:creationId xmlns:a16="http://schemas.microsoft.com/office/drawing/2014/main" id="{DE8BA247-1BB6-CB48-4B5A-AC4274286905}"/>
              </a:ext>
            </a:extLst>
          </p:cNvPr>
          <p:cNvGrpSpPr/>
          <p:nvPr/>
        </p:nvGrpSpPr>
        <p:grpSpPr>
          <a:xfrm>
            <a:off x="8024982" y="3439810"/>
            <a:ext cx="811927" cy="753197"/>
            <a:chOff x="4932662" y="2251593"/>
            <a:chExt cx="811927" cy="753197"/>
          </a:xfrm>
        </p:grpSpPr>
        <p:sp>
          <p:nvSpPr>
            <p:cNvPr id="355" name="Google Shape;125;p20">
              <a:extLst>
                <a:ext uri="{FF2B5EF4-FFF2-40B4-BE49-F238E27FC236}">
                  <a16:creationId xmlns:a16="http://schemas.microsoft.com/office/drawing/2014/main" id="{D4DCBC9D-5FFC-2A69-13DE-AFF5BDA4EEEF}"/>
                </a:ext>
              </a:extLst>
            </p:cNvPr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26;p20">
              <a:extLst>
                <a:ext uri="{FF2B5EF4-FFF2-40B4-BE49-F238E27FC236}">
                  <a16:creationId xmlns:a16="http://schemas.microsoft.com/office/drawing/2014/main" id="{86BF2900-668A-7451-074D-52F783329949}"/>
                </a:ext>
              </a:extLst>
            </p:cNvPr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27;p20">
              <a:extLst>
                <a:ext uri="{FF2B5EF4-FFF2-40B4-BE49-F238E27FC236}">
                  <a16:creationId xmlns:a16="http://schemas.microsoft.com/office/drawing/2014/main" id="{C214D1AF-C1B4-59EE-1C2F-12AC76B59C4C}"/>
                </a:ext>
              </a:extLst>
            </p:cNvPr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28;p20">
              <a:extLst>
                <a:ext uri="{FF2B5EF4-FFF2-40B4-BE49-F238E27FC236}">
                  <a16:creationId xmlns:a16="http://schemas.microsoft.com/office/drawing/2014/main" id="{C6040499-A48E-0754-2B58-7F379E04F7C8}"/>
                </a:ext>
              </a:extLst>
            </p:cNvPr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29;p20">
              <a:extLst>
                <a:ext uri="{FF2B5EF4-FFF2-40B4-BE49-F238E27FC236}">
                  <a16:creationId xmlns:a16="http://schemas.microsoft.com/office/drawing/2014/main" id="{D629AB40-BC61-A1E4-4CE3-4EF8CAF209D0}"/>
                </a:ext>
              </a:extLst>
            </p:cNvPr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130;p20">
            <a:extLst>
              <a:ext uri="{FF2B5EF4-FFF2-40B4-BE49-F238E27FC236}">
                <a16:creationId xmlns:a16="http://schemas.microsoft.com/office/drawing/2014/main" id="{662E3BEB-96BC-3725-B7D5-BDDA18FABD1A}"/>
              </a:ext>
            </a:extLst>
          </p:cNvPr>
          <p:cNvGrpSpPr/>
          <p:nvPr/>
        </p:nvGrpSpPr>
        <p:grpSpPr>
          <a:xfrm>
            <a:off x="6524510" y="2214259"/>
            <a:ext cx="914298" cy="753197"/>
            <a:chOff x="4810340" y="1026041"/>
            <a:chExt cx="914298" cy="753197"/>
          </a:xfrm>
        </p:grpSpPr>
        <p:sp>
          <p:nvSpPr>
            <p:cNvPr id="390" name="Google Shape;131;p20">
              <a:extLst>
                <a:ext uri="{FF2B5EF4-FFF2-40B4-BE49-F238E27FC236}">
                  <a16:creationId xmlns:a16="http://schemas.microsoft.com/office/drawing/2014/main" id="{3C73D4F9-AE96-B50E-8D17-1976666016CD}"/>
                </a:ext>
              </a:extLst>
            </p:cNvPr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32;p20">
              <a:extLst>
                <a:ext uri="{FF2B5EF4-FFF2-40B4-BE49-F238E27FC236}">
                  <a16:creationId xmlns:a16="http://schemas.microsoft.com/office/drawing/2014/main" id="{C7F5F33C-5A4F-3059-7A2E-4591DB69F554}"/>
                </a:ext>
              </a:extLst>
            </p:cNvPr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33;p20">
              <a:extLst>
                <a:ext uri="{FF2B5EF4-FFF2-40B4-BE49-F238E27FC236}">
                  <a16:creationId xmlns:a16="http://schemas.microsoft.com/office/drawing/2014/main" id="{5C9D5CB9-F91E-EE73-BDF9-7E4A9A8B9EDF}"/>
                </a:ext>
              </a:extLst>
            </p:cNvPr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34;p20">
              <a:extLst>
                <a:ext uri="{FF2B5EF4-FFF2-40B4-BE49-F238E27FC236}">
                  <a16:creationId xmlns:a16="http://schemas.microsoft.com/office/drawing/2014/main" id="{16BBAB53-0F38-8DB6-2AF7-947D8CDDF5B3}"/>
                </a:ext>
              </a:extLst>
            </p:cNvPr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35;p20">
              <a:extLst>
                <a:ext uri="{FF2B5EF4-FFF2-40B4-BE49-F238E27FC236}">
                  <a16:creationId xmlns:a16="http://schemas.microsoft.com/office/drawing/2014/main" id="{5F74B5D7-E331-3BC7-E43C-ACFB303A4740}"/>
                </a:ext>
              </a:extLst>
            </p:cNvPr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36;p20">
            <a:extLst>
              <a:ext uri="{FF2B5EF4-FFF2-40B4-BE49-F238E27FC236}">
                <a16:creationId xmlns:a16="http://schemas.microsoft.com/office/drawing/2014/main" id="{C611A481-F097-84CA-E156-087A0ED61310}"/>
              </a:ext>
            </a:extLst>
          </p:cNvPr>
          <p:cNvGrpSpPr/>
          <p:nvPr/>
        </p:nvGrpSpPr>
        <p:grpSpPr>
          <a:xfrm>
            <a:off x="8328541" y="4241663"/>
            <a:ext cx="508385" cy="644675"/>
            <a:chOff x="4859771" y="3053445"/>
            <a:chExt cx="508385" cy="644675"/>
          </a:xfrm>
        </p:grpSpPr>
        <p:sp>
          <p:nvSpPr>
            <p:cNvPr id="402" name="Google Shape;137;p20">
              <a:extLst>
                <a:ext uri="{FF2B5EF4-FFF2-40B4-BE49-F238E27FC236}">
                  <a16:creationId xmlns:a16="http://schemas.microsoft.com/office/drawing/2014/main" id="{257CAA95-2B74-4867-1C82-CA49A5168DDB}"/>
                </a:ext>
              </a:extLst>
            </p:cNvPr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38;p20">
              <a:extLst>
                <a:ext uri="{FF2B5EF4-FFF2-40B4-BE49-F238E27FC236}">
                  <a16:creationId xmlns:a16="http://schemas.microsoft.com/office/drawing/2014/main" id="{0430E939-94C8-6D57-AF04-14AF48A89FAF}"/>
                </a:ext>
              </a:extLst>
            </p:cNvPr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39;p20">
              <a:extLst>
                <a:ext uri="{FF2B5EF4-FFF2-40B4-BE49-F238E27FC236}">
                  <a16:creationId xmlns:a16="http://schemas.microsoft.com/office/drawing/2014/main" id="{B4748B90-7B30-5C9C-528F-3FA5B87F52A3}"/>
                </a:ext>
              </a:extLst>
            </p:cNvPr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40;p20">
              <a:extLst>
                <a:ext uri="{FF2B5EF4-FFF2-40B4-BE49-F238E27FC236}">
                  <a16:creationId xmlns:a16="http://schemas.microsoft.com/office/drawing/2014/main" id="{8C356968-5BCC-BF43-5298-73C7BEE836DC}"/>
                </a:ext>
              </a:extLst>
            </p:cNvPr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41;p20">
              <a:extLst>
                <a:ext uri="{FF2B5EF4-FFF2-40B4-BE49-F238E27FC236}">
                  <a16:creationId xmlns:a16="http://schemas.microsoft.com/office/drawing/2014/main" id="{D1359514-3263-D109-543B-CCFD6B812B40}"/>
                </a:ext>
              </a:extLst>
            </p:cNvPr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42;p20">
              <a:extLst>
                <a:ext uri="{FF2B5EF4-FFF2-40B4-BE49-F238E27FC236}">
                  <a16:creationId xmlns:a16="http://schemas.microsoft.com/office/drawing/2014/main" id="{582C0098-247F-1A19-7EBB-020C3A3BE895}"/>
                </a:ext>
              </a:extLst>
            </p:cNvPr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43;p20">
              <a:extLst>
                <a:ext uri="{FF2B5EF4-FFF2-40B4-BE49-F238E27FC236}">
                  <a16:creationId xmlns:a16="http://schemas.microsoft.com/office/drawing/2014/main" id="{925999DE-D8D3-ABE6-9EDF-D85160C53B68}"/>
                </a:ext>
              </a:extLst>
            </p:cNvPr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Challenge Management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CD1FDC-6A2F-44F3-1612-DB7BE18D3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26892"/>
          <a:stretch/>
        </p:blipFill>
        <p:spPr>
          <a:xfrm>
            <a:off x="2514421" y="1429045"/>
            <a:ext cx="4115157" cy="3382810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0DFF12F-CCE9-C2C6-505E-8C631E8C98ED}"/>
              </a:ext>
            </a:extLst>
          </p:cNvPr>
          <p:cNvSpPr/>
          <p:nvPr/>
        </p:nvSpPr>
        <p:spPr>
          <a:xfrm rot="10800000">
            <a:off x="2960597" y="18240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66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44DB7-0B2A-B1B3-9A9A-C12117A0E8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397733"/>
            <a:ext cx="5384800" cy="33572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Manage test cases in challenge</a:t>
            </a:r>
          </a:p>
        </p:txBody>
      </p:sp>
    </p:spTree>
    <p:extLst>
      <p:ext uri="{BB962C8B-B14F-4D97-AF65-F5344CB8AC3E}">
        <p14:creationId xmlns:p14="http://schemas.microsoft.com/office/powerpoint/2010/main" val="104147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Add new test case when there is a submission for challenge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EDB87-10F9-AB68-A689-D4C4D8E865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717" y="1518110"/>
            <a:ext cx="5282565" cy="32937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218F6F8-9050-1922-B673-602F0A271FAD}"/>
              </a:ext>
            </a:extLst>
          </p:cNvPr>
          <p:cNvSpPr/>
          <p:nvPr/>
        </p:nvSpPr>
        <p:spPr>
          <a:xfrm rot="5400000">
            <a:off x="3039180" y="2416493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70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Add new test case when there is a submission for challenge (cont.)</a:t>
            </a: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9801F757-F98E-80B0-B354-2FF1D30F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415269"/>
            <a:ext cx="7964408" cy="3396586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Profile: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481AAB39-2A5D-742C-7832-E0E78B65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1279026"/>
            <a:ext cx="5975350" cy="355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70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Course View: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F8F9AC-2BD5-678B-EA0B-0ABF194D9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69" y="1219239"/>
            <a:ext cx="4371862" cy="3666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51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Contest View: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F5BE8-210A-5EC2-40F9-032A93E26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60" y="1279026"/>
            <a:ext cx="5313680" cy="3312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32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Contest View: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F5BE8-210A-5EC2-40F9-032A93E26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60" y="1279026"/>
            <a:ext cx="5313680" cy="3312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282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Challenge submission View: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465E0A-9ADD-89A4-60D9-02E3ED50B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540" y="1462026"/>
            <a:ext cx="5328920" cy="3323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3B7AD6D-598A-8640-AA3F-41B7EC58D08F}"/>
              </a:ext>
            </a:extLst>
          </p:cNvPr>
          <p:cNvSpPr/>
          <p:nvPr/>
        </p:nvSpPr>
        <p:spPr>
          <a:xfrm rot="10800000">
            <a:off x="5166923" y="250952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F6C9064-DA63-961A-B94B-1F677CA6D57D}"/>
              </a:ext>
            </a:extLst>
          </p:cNvPr>
          <p:cNvSpPr/>
          <p:nvPr/>
        </p:nvSpPr>
        <p:spPr>
          <a:xfrm rot="10800000">
            <a:off x="2399142" y="4099888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577A6CC-42C4-726B-E497-429817E57B3F}"/>
              </a:ext>
            </a:extLst>
          </p:cNvPr>
          <p:cNvSpPr/>
          <p:nvPr/>
        </p:nvSpPr>
        <p:spPr>
          <a:xfrm rot="10800000">
            <a:off x="6322214" y="270616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86A480F-CE8D-E629-0562-C224A552D21D}"/>
              </a:ext>
            </a:extLst>
          </p:cNvPr>
          <p:cNvSpPr/>
          <p:nvPr/>
        </p:nvSpPr>
        <p:spPr>
          <a:xfrm rot="10800000">
            <a:off x="5702781" y="2705404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567A71E-058D-D6B0-4B34-AC22952F0AD8}"/>
              </a:ext>
            </a:extLst>
          </p:cNvPr>
          <p:cNvSpPr/>
          <p:nvPr/>
        </p:nvSpPr>
        <p:spPr>
          <a:xfrm rot="10800000">
            <a:off x="6322213" y="231287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40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Challenge student submissions View:</a:t>
            </a: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0273F906-6FE6-FC7F-9422-FC6E45BF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04" y="1242159"/>
            <a:ext cx="4266102" cy="3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CBF8818-0131-871C-628A-392FADDB78C2}"/>
              </a:ext>
            </a:extLst>
          </p:cNvPr>
          <p:cNvSpPr/>
          <p:nvPr/>
        </p:nvSpPr>
        <p:spPr>
          <a:xfrm rot="10800000">
            <a:off x="3373120" y="1549340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0C7874C-738F-1CD6-0659-056BC56E4371}"/>
              </a:ext>
            </a:extLst>
          </p:cNvPr>
          <p:cNvSpPr/>
          <p:nvPr/>
        </p:nvSpPr>
        <p:spPr>
          <a:xfrm rot="10800000">
            <a:off x="2797810" y="1549975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F9CAF68-314F-4ED5-E1F1-4A34F566E0BD}"/>
              </a:ext>
            </a:extLst>
          </p:cNvPr>
          <p:cNvSpPr/>
          <p:nvPr/>
        </p:nvSpPr>
        <p:spPr>
          <a:xfrm rot="10800000">
            <a:off x="6075839" y="2094646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ADBEDA0-277C-4572-CD00-AE4F2E968031}"/>
              </a:ext>
            </a:extLst>
          </p:cNvPr>
          <p:cNvSpPr/>
          <p:nvPr/>
        </p:nvSpPr>
        <p:spPr>
          <a:xfrm rot="16200000">
            <a:off x="3415348" y="2254190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951DAB6-BCC0-1161-E4E4-4913DA939187}"/>
              </a:ext>
            </a:extLst>
          </p:cNvPr>
          <p:cNvSpPr/>
          <p:nvPr/>
        </p:nvSpPr>
        <p:spPr>
          <a:xfrm rot="10800000">
            <a:off x="2797810" y="3704371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2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19850" y="382649"/>
            <a:ext cx="7704150" cy="960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‘s the problem?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719850" y="1692713"/>
            <a:ext cx="3801900" cy="2622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</a:rPr>
              <a:t>The problem-solving skills are one of the most important skills in the workplace.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D141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</a:rPr>
              <a:t>An-Najah National University strives to improve these skills in our students.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D141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</a:rPr>
              <a:t>Problem solving websites lack essential features that would simplify the problem-solving process and make solution grading more efficient.</a:t>
            </a:r>
          </a:p>
        </p:txBody>
      </p:sp>
      <p:pic>
        <p:nvPicPr>
          <p:cNvPr id="4" name="Picture 3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B3FA1112-4A85-F351-134C-7D58B8A2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890" y="1692714"/>
            <a:ext cx="3587490" cy="2387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Challenge student similarity View: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E3E363-7E8C-9A5F-C54A-BC359A89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279026"/>
            <a:ext cx="5690235" cy="35960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5B84AE7-AD3C-E034-CDA5-3CB4D318D263}"/>
              </a:ext>
            </a:extLst>
          </p:cNvPr>
          <p:cNvSpPr/>
          <p:nvPr/>
        </p:nvSpPr>
        <p:spPr>
          <a:xfrm rot="10800000">
            <a:off x="2160022" y="222377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59595E7-EE74-161B-8692-DD6A5E0FBA76}"/>
              </a:ext>
            </a:extLst>
          </p:cNvPr>
          <p:cNvSpPr/>
          <p:nvPr/>
        </p:nvSpPr>
        <p:spPr>
          <a:xfrm rot="10800000">
            <a:off x="4335135" y="222377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919A99-326D-08C8-A429-593ECA647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6" t="29964" r="8633" b="8423"/>
          <a:stretch/>
        </p:blipFill>
        <p:spPr bwMode="auto">
          <a:xfrm>
            <a:off x="6485747" y="2348231"/>
            <a:ext cx="2337583" cy="221551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F529750-9A4F-3DC8-8F42-7C6D29D8A414}"/>
              </a:ext>
            </a:extLst>
          </p:cNvPr>
          <p:cNvSpPr/>
          <p:nvPr/>
        </p:nvSpPr>
        <p:spPr>
          <a:xfrm rot="10800000">
            <a:off x="7683251" y="222377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50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Challenge student similarity View (cont.):</a:t>
            </a:r>
          </a:p>
        </p:txBody>
      </p:sp>
      <p:pic>
        <p:nvPicPr>
          <p:cNvPr id="5122" name="Picture 2" descr="No description available.">
            <a:extLst>
              <a:ext uri="{FF2B5EF4-FFF2-40B4-BE49-F238E27FC236}">
                <a16:creationId xmlns:a16="http://schemas.microsoft.com/office/drawing/2014/main" id="{C125E597-A4A5-17D0-70A7-88556D4E8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72" y="1321890"/>
            <a:ext cx="7273856" cy="353977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421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 Profile: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306D88-C67C-EE6E-E2D1-42C7550E2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67"/>
          <a:stretch/>
        </p:blipFill>
        <p:spPr>
          <a:xfrm>
            <a:off x="2105822" y="1279026"/>
            <a:ext cx="4932356" cy="3620910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C738FE7-7631-A134-741D-1AEFAFBE680A}"/>
              </a:ext>
            </a:extLst>
          </p:cNvPr>
          <p:cNvSpPr/>
          <p:nvPr/>
        </p:nvSpPr>
        <p:spPr>
          <a:xfrm rot="10800000">
            <a:off x="3675608" y="1399796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1F58435-5F49-3ED2-F654-5F0F5CCFDC09}"/>
              </a:ext>
            </a:extLst>
          </p:cNvPr>
          <p:cNvSpPr/>
          <p:nvPr/>
        </p:nvSpPr>
        <p:spPr>
          <a:xfrm rot="5400000">
            <a:off x="3413418" y="2466662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4B8BA31-F20E-5B2B-1994-CCBE3DE72C36}"/>
              </a:ext>
            </a:extLst>
          </p:cNvPr>
          <p:cNvSpPr/>
          <p:nvPr/>
        </p:nvSpPr>
        <p:spPr>
          <a:xfrm rot="5400000">
            <a:off x="3479293" y="4247379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6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Solving challenge</a:t>
            </a: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81DDD-995C-6FC7-7670-D500F1FDA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94"/>
          <a:stretch/>
        </p:blipFill>
        <p:spPr bwMode="auto">
          <a:xfrm>
            <a:off x="357278" y="1412488"/>
            <a:ext cx="4214722" cy="30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38CEF6-4372-E095-64B3-DD589307B5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3"/>
          <a:stretch/>
        </p:blipFill>
        <p:spPr bwMode="auto">
          <a:xfrm>
            <a:off x="4640911" y="1412489"/>
            <a:ext cx="4214722" cy="302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50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773605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Code operation: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600930-2E8F-2EE1-063A-4B9BDEFE0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912669"/>
              </p:ext>
            </p:extLst>
          </p:nvPr>
        </p:nvGraphicFramePr>
        <p:xfrm>
          <a:off x="1948294" y="1169845"/>
          <a:ext cx="5967412" cy="403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Document" r:id="rId4" imgW="5995232" imgH="4041746" progId="Word.Document.12">
                  <p:embed/>
                </p:oleObj>
              </mc:Choice>
              <mc:Fallback>
                <p:oleObj name="Document" r:id="rId4" imgW="5995232" imgH="40417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8294" y="1169845"/>
                        <a:ext cx="5967412" cy="403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7241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 submission: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8499FF-C4B9-F48F-7EDE-30D2433DA0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085" y="1473699"/>
            <a:ext cx="5497830" cy="284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026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 submission (cont.):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5365D-8315-8BFF-D71F-783619E97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55" y="1279026"/>
            <a:ext cx="4504690" cy="3597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80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19850" y="382649"/>
            <a:ext cx="7704150" cy="1017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Solution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719850" y="1692714"/>
            <a:ext cx="3801900" cy="2387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</a:rPr>
              <a:t>we built a problem-solving web application that combines solving problems for students and adds the educational features needed for professors, making the process more straightforward.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A1112-4A85-F351-134C-7D58B8A2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9" r="7739"/>
          <a:stretch/>
        </p:blipFill>
        <p:spPr>
          <a:xfrm>
            <a:off x="4993890" y="1692714"/>
            <a:ext cx="3587490" cy="2387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7096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use web application ?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5635D-6587-9624-DF51-ED7F0CEB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5" r="3395"/>
          <a:stretch/>
        </p:blipFill>
        <p:spPr>
          <a:xfrm>
            <a:off x="6580898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9A99D-EC03-CCF9-1D61-EE1B79D5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887" r="21887"/>
          <a:stretch/>
        </p:blipFill>
        <p:spPr>
          <a:xfrm>
            <a:off x="3788593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3434C-8239-0186-63B4-09FEA55E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887" r="21887"/>
          <a:stretch/>
        </p:blipFill>
        <p:spPr>
          <a:xfrm>
            <a:off x="981665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213;p23">
            <a:extLst>
              <a:ext uri="{FF2B5EF4-FFF2-40B4-BE49-F238E27FC236}">
                <a16:creationId xmlns:a16="http://schemas.microsoft.com/office/drawing/2014/main" id="{964D7B20-F841-1227-45D3-E38090126359}"/>
              </a:ext>
            </a:extLst>
          </p:cNvPr>
          <p:cNvSpPr txBox="1"/>
          <p:nvPr/>
        </p:nvSpPr>
        <p:spPr>
          <a:xfrm>
            <a:off x="981665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Professors</a:t>
            </a:r>
          </a:p>
        </p:txBody>
      </p:sp>
      <p:sp>
        <p:nvSpPr>
          <p:cNvPr id="15" name="Google Shape;213;p23">
            <a:extLst>
              <a:ext uri="{FF2B5EF4-FFF2-40B4-BE49-F238E27FC236}">
                <a16:creationId xmlns:a16="http://schemas.microsoft.com/office/drawing/2014/main" id="{9A40F1FA-9B57-A5D1-BDF0-00319D362793}"/>
              </a:ext>
            </a:extLst>
          </p:cNvPr>
          <p:cNvSpPr txBox="1"/>
          <p:nvPr/>
        </p:nvSpPr>
        <p:spPr>
          <a:xfrm>
            <a:off x="3788593" y="4278985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Students</a:t>
            </a:r>
          </a:p>
        </p:txBody>
      </p:sp>
      <p:sp>
        <p:nvSpPr>
          <p:cNvPr id="16" name="Google Shape;213;p23">
            <a:extLst>
              <a:ext uri="{FF2B5EF4-FFF2-40B4-BE49-F238E27FC236}">
                <a16:creationId xmlns:a16="http://schemas.microsoft.com/office/drawing/2014/main" id="{3BFE6434-82CE-1D59-39C6-086483E4D48C}"/>
              </a:ext>
            </a:extLst>
          </p:cNvPr>
          <p:cNvSpPr txBox="1"/>
          <p:nvPr/>
        </p:nvSpPr>
        <p:spPr>
          <a:xfrm>
            <a:off x="6580897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91384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Features</a:t>
            </a:r>
            <a:endParaRPr sz="3200" dirty="0"/>
          </a:p>
        </p:txBody>
      </p:sp>
      <p:sp>
        <p:nvSpPr>
          <p:cNvPr id="29" name="Google Shape;575;p40">
            <a:extLst>
              <a:ext uri="{FF2B5EF4-FFF2-40B4-BE49-F238E27FC236}">
                <a16:creationId xmlns:a16="http://schemas.microsoft.com/office/drawing/2014/main" id="{6749A886-AC11-1AED-0236-FF207404671C}"/>
              </a:ext>
            </a:extLst>
          </p:cNvPr>
          <p:cNvSpPr txBox="1">
            <a:spLocks/>
          </p:cNvSpPr>
          <p:nvPr/>
        </p:nvSpPr>
        <p:spPr>
          <a:xfrm>
            <a:off x="57795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01</a:t>
            </a:r>
          </a:p>
        </p:txBody>
      </p:sp>
      <p:sp>
        <p:nvSpPr>
          <p:cNvPr id="30" name="Google Shape;576;p40">
            <a:extLst>
              <a:ext uri="{FF2B5EF4-FFF2-40B4-BE49-F238E27FC236}">
                <a16:creationId xmlns:a16="http://schemas.microsoft.com/office/drawing/2014/main" id="{9D4FEF03-3AEA-79CB-A166-231165FE8864}"/>
              </a:ext>
            </a:extLst>
          </p:cNvPr>
          <p:cNvSpPr txBox="1">
            <a:spLocks/>
          </p:cNvSpPr>
          <p:nvPr/>
        </p:nvSpPr>
        <p:spPr>
          <a:xfrm>
            <a:off x="57794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04</a:t>
            </a:r>
          </a:p>
        </p:txBody>
      </p:sp>
      <p:sp>
        <p:nvSpPr>
          <p:cNvPr id="31" name="Google Shape;577;p40">
            <a:extLst>
              <a:ext uri="{FF2B5EF4-FFF2-40B4-BE49-F238E27FC236}">
                <a16:creationId xmlns:a16="http://schemas.microsoft.com/office/drawing/2014/main" id="{E633F69B-A34A-554E-DEBA-B44F6ABA88FD}"/>
              </a:ext>
            </a:extLst>
          </p:cNvPr>
          <p:cNvSpPr txBox="1">
            <a:spLocks/>
          </p:cNvSpPr>
          <p:nvPr/>
        </p:nvSpPr>
        <p:spPr>
          <a:xfrm>
            <a:off x="327720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02</a:t>
            </a:r>
          </a:p>
        </p:txBody>
      </p:sp>
      <p:sp>
        <p:nvSpPr>
          <p:cNvPr id="192" name="Google Shape;578;p40">
            <a:extLst>
              <a:ext uri="{FF2B5EF4-FFF2-40B4-BE49-F238E27FC236}">
                <a16:creationId xmlns:a16="http://schemas.microsoft.com/office/drawing/2014/main" id="{FA702E7D-68FD-7DC4-448C-7116C21237EC}"/>
              </a:ext>
            </a:extLst>
          </p:cNvPr>
          <p:cNvSpPr txBox="1">
            <a:spLocks/>
          </p:cNvSpPr>
          <p:nvPr/>
        </p:nvSpPr>
        <p:spPr>
          <a:xfrm>
            <a:off x="327719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05</a:t>
            </a:r>
          </a:p>
        </p:txBody>
      </p:sp>
      <p:sp>
        <p:nvSpPr>
          <p:cNvPr id="193" name="Google Shape;579;p40">
            <a:extLst>
              <a:ext uri="{FF2B5EF4-FFF2-40B4-BE49-F238E27FC236}">
                <a16:creationId xmlns:a16="http://schemas.microsoft.com/office/drawing/2014/main" id="{DED47B8D-A5ED-F825-42F6-D9CDA2DCBEEC}"/>
              </a:ext>
            </a:extLst>
          </p:cNvPr>
          <p:cNvSpPr txBox="1">
            <a:spLocks/>
          </p:cNvSpPr>
          <p:nvPr/>
        </p:nvSpPr>
        <p:spPr>
          <a:xfrm>
            <a:off x="597651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03</a:t>
            </a:r>
          </a:p>
        </p:txBody>
      </p:sp>
      <p:sp>
        <p:nvSpPr>
          <p:cNvPr id="194" name="Google Shape;580;p40">
            <a:extLst>
              <a:ext uri="{FF2B5EF4-FFF2-40B4-BE49-F238E27FC236}">
                <a16:creationId xmlns:a16="http://schemas.microsoft.com/office/drawing/2014/main" id="{4E4ACA4E-9395-7BC7-BD12-DF8F069A2F16}"/>
              </a:ext>
            </a:extLst>
          </p:cNvPr>
          <p:cNvSpPr txBox="1">
            <a:spLocks/>
          </p:cNvSpPr>
          <p:nvPr/>
        </p:nvSpPr>
        <p:spPr>
          <a:xfrm>
            <a:off x="597650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06</a:t>
            </a:r>
          </a:p>
        </p:txBody>
      </p:sp>
      <p:sp>
        <p:nvSpPr>
          <p:cNvPr id="195" name="Google Shape;581;p40">
            <a:extLst>
              <a:ext uri="{FF2B5EF4-FFF2-40B4-BE49-F238E27FC236}">
                <a16:creationId xmlns:a16="http://schemas.microsoft.com/office/drawing/2014/main" id="{6B6D380C-0B26-3EC2-7246-81F9CE17B622}"/>
              </a:ext>
            </a:extLst>
          </p:cNvPr>
          <p:cNvSpPr txBox="1">
            <a:spLocks/>
          </p:cNvSpPr>
          <p:nvPr/>
        </p:nvSpPr>
        <p:spPr>
          <a:xfrm>
            <a:off x="577959" y="1592079"/>
            <a:ext cx="2358122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Registration &amp; login</a:t>
            </a:r>
          </a:p>
        </p:txBody>
      </p:sp>
      <p:sp>
        <p:nvSpPr>
          <p:cNvPr id="196" name="Google Shape;582;p40">
            <a:extLst>
              <a:ext uri="{FF2B5EF4-FFF2-40B4-BE49-F238E27FC236}">
                <a16:creationId xmlns:a16="http://schemas.microsoft.com/office/drawing/2014/main" id="{2F200233-E5F2-585C-5C19-FFA6BD3D0EED}"/>
              </a:ext>
            </a:extLst>
          </p:cNvPr>
          <p:cNvSpPr txBox="1">
            <a:spLocks/>
          </p:cNvSpPr>
          <p:nvPr/>
        </p:nvSpPr>
        <p:spPr>
          <a:xfrm>
            <a:off x="3277209" y="1592079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Admin</a:t>
            </a:r>
          </a:p>
        </p:txBody>
      </p:sp>
      <p:sp>
        <p:nvSpPr>
          <p:cNvPr id="197" name="Google Shape;583;p40">
            <a:extLst>
              <a:ext uri="{FF2B5EF4-FFF2-40B4-BE49-F238E27FC236}">
                <a16:creationId xmlns:a16="http://schemas.microsoft.com/office/drawing/2014/main" id="{5BAC6B63-99AD-B40A-782C-8B1FE5088AA7}"/>
              </a:ext>
            </a:extLst>
          </p:cNvPr>
          <p:cNvSpPr txBox="1">
            <a:spLocks/>
          </p:cNvSpPr>
          <p:nvPr/>
        </p:nvSpPr>
        <p:spPr>
          <a:xfrm>
            <a:off x="5976504" y="1592079"/>
            <a:ext cx="2447496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Course Management</a:t>
            </a:r>
          </a:p>
        </p:txBody>
      </p:sp>
      <p:sp>
        <p:nvSpPr>
          <p:cNvPr id="198" name="Google Shape;584;p40">
            <a:extLst>
              <a:ext uri="{FF2B5EF4-FFF2-40B4-BE49-F238E27FC236}">
                <a16:creationId xmlns:a16="http://schemas.microsoft.com/office/drawing/2014/main" id="{AC075053-F882-891A-0F83-43E1A3C55B72}"/>
              </a:ext>
            </a:extLst>
          </p:cNvPr>
          <p:cNvSpPr txBox="1">
            <a:spLocks/>
          </p:cNvSpPr>
          <p:nvPr/>
        </p:nvSpPr>
        <p:spPr>
          <a:xfrm>
            <a:off x="577944" y="2878288"/>
            <a:ext cx="2305500" cy="67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Manage test cases of Challenge</a:t>
            </a:r>
          </a:p>
        </p:txBody>
      </p:sp>
      <p:sp>
        <p:nvSpPr>
          <p:cNvPr id="199" name="Google Shape;585;p40">
            <a:extLst>
              <a:ext uri="{FF2B5EF4-FFF2-40B4-BE49-F238E27FC236}">
                <a16:creationId xmlns:a16="http://schemas.microsoft.com/office/drawing/2014/main" id="{01693D98-4B44-42A3-2988-47675987853D}"/>
              </a:ext>
            </a:extLst>
          </p:cNvPr>
          <p:cNvSpPr txBox="1">
            <a:spLocks/>
          </p:cNvSpPr>
          <p:nvPr/>
        </p:nvSpPr>
        <p:spPr>
          <a:xfrm>
            <a:off x="3277194" y="2878288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</a:pPr>
            <a:r>
              <a:rPr lang="en-US" sz="1800" b="1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Code operation</a:t>
            </a:r>
            <a:endParaRPr lang="en-US" dirty="0">
              <a:effectLst/>
            </a:endParaRPr>
          </a:p>
        </p:txBody>
      </p:sp>
      <p:sp>
        <p:nvSpPr>
          <p:cNvPr id="200" name="Google Shape;586;p40">
            <a:extLst>
              <a:ext uri="{FF2B5EF4-FFF2-40B4-BE49-F238E27FC236}">
                <a16:creationId xmlns:a16="http://schemas.microsoft.com/office/drawing/2014/main" id="{A46E1714-2502-6001-A5AD-10CBF4443D92}"/>
              </a:ext>
            </a:extLst>
          </p:cNvPr>
          <p:cNvSpPr txBox="1">
            <a:spLocks/>
          </p:cNvSpPr>
          <p:nvPr/>
        </p:nvSpPr>
        <p:spPr>
          <a:xfrm>
            <a:off x="5976489" y="2878287"/>
            <a:ext cx="2305500" cy="39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lang="en-US" sz="1800" b="1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sym typeface="Zen Dots"/>
            </a:endParaRPr>
          </a:p>
        </p:txBody>
      </p:sp>
      <p:sp>
        <p:nvSpPr>
          <p:cNvPr id="215" name="Google Shape;576;p40">
            <a:extLst>
              <a:ext uri="{FF2B5EF4-FFF2-40B4-BE49-F238E27FC236}">
                <a16:creationId xmlns:a16="http://schemas.microsoft.com/office/drawing/2014/main" id="{29E085A4-133F-149C-4608-FC7EA1B1FA4A}"/>
              </a:ext>
            </a:extLst>
          </p:cNvPr>
          <p:cNvSpPr txBox="1">
            <a:spLocks/>
          </p:cNvSpPr>
          <p:nvPr/>
        </p:nvSpPr>
        <p:spPr>
          <a:xfrm>
            <a:off x="57795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07</a:t>
            </a:r>
          </a:p>
        </p:txBody>
      </p:sp>
      <p:sp>
        <p:nvSpPr>
          <p:cNvPr id="216" name="Google Shape;578;p40">
            <a:extLst>
              <a:ext uri="{FF2B5EF4-FFF2-40B4-BE49-F238E27FC236}">
                <a16:creationId xmlns:a16="http://schemas.microsoft.com/office/drawing/2014/main" id="{17532DC3-2565-3F1D-77DC-D08F8DB891E4}"/>
              </a:ext>
            </a:extLst>
          </p:cNvPr>
          <p:cNvSpPr txBox="1">
            <a:spLocks/>
          </p:cNvSpPr>
          <p:nvPr/>
        </p:nvSpPr>
        <p:spPr>
          <a:xfrm>
            <a:off x="327720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lang="en" dirty="0">
                <a:solidFill>
                  <a:srgbClr val="0D141E"/>
                </a:solidFill>
              </a:rPr>
              <a:t>08</a:t>
            </a:r>
            <a:endParaRPr kumimoji="0" lang="en" sz="2400" b="1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sym typeface="Zen Dots"/>
            </a:endParaRPr>
          </a:p>
        </p:txBody>
      </p:sp>
      <p:sp>
        <p:nvSpPr>
          <p:cNvPr id="217" name="Google Shape;580;p40">
            <a:extLst>
              <a:ext uri="{FF2B5EF4-FFF2-40B4-BE49-F238E27FC236}">
                <a16:creationId xmlns:a16="http://schemas.microsoft.com/office/drawing/2014/main" id="{653A2AB6-0B5B-8E80-195A-8F7248B77F7F}"/>
              </a:ext>
            </a:extLst>
          </p:cNvPr>
          <p:cNvSpPr txBox="1">
            <a:spLocks/>
          </p:cNvSpPr>
          <p:nvPr/>
        </p:nvSpPr>
        <p:spPr>
          <a:xfrm>
            <a:off x="597651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09</a:t>
            </a:r>
          </a:p>
        </p:txBody>
      </p:sp>
      <p:sp>
        <p:nvSpPr>
          <p:cNvPr id="218" name="Google Shape;584;p40">
            <a:extLst>
              <a:ext uri="{FF2B5EF4-FFF2-40B4-BE49-F238E27FC236}">
                <a16:creationId xmlns:a16="http://schemas.microsoft.com/office/drawing/2014/main" id="{487CFA02-DB55-F223-B72D-571336042C79}"/>
              </a:ext>
            </a:extLst>
          </p:cNvPr>
          <p:cNvSpPr txBox="1">
            <a:spLocks/>
          </p:cNvSpPr>
          <p:nvPr/>
        </p:nvSpPr>
        <p:spPr>
          <a:xfrm>
            <a:off x="577959" y="4395286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  <a:defRPr/>
            </a:pPr>
            <a:r>
              <a:rPr lang="en-US" sz="1800" i="0" dirty="0"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Track submissions</a:t>
            </a:r>
            <a:endParaRPr lang="en-US" dirty="0">
              <a:effectLst/>
              <a:latin typeface="Zen Dots" panose="020B0604020202020204" charset="0"/>
              <a:cs typeface="Zen Dots" panose="020B0604020202020204" charset="0"/>
            </a:endParaRPr>
          </a:p>
        </p:txBody>
      </p:sp>
      <p:sp>
        <p:nvSpPr>
          <p:cNvPr id="219" name="Google Shape;585;p40">
            <a:extLst>
              <a:ext uri="{FF2B5EF4-FFF2-40B4-BE49-F238E27FC236}">
                <a16:creationId xmlns:a16="http://schemas.microsoft.com/office/drawing/2014/main" id="{545F19BC-831C-D1A7-AE49-1EF093BD28A2}"/>
              </a:ext>
            </a:extLst>
          </p:cNvPr>
          <p:cNvSpPr txBox="1">
            <a:spLocks/>
          </p:cNvSpPr>
          <p:nvPr/>
        </p:nvSpPr>
        <p:spPr>
          <a:xfrm>
            <a:off x="3277209" y="4395286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lang="en-US" sz="1800" i="0" dirty="0"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Manual Mark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latin typeface="Zen Dots" panose="020B0604020202020204" charset="0"/>
              <a:cs typeface="Zen Dots" panose="020B0604020202020204" charset="0"/>
              <a:sym typeface="Zen Dots"/>
            </a:endParaRPr>
          </a:p>
        </p:txBody>
      </p:sp>
      <p:sp>
        <p:nvSpPr>
          <p:cNvPr id="220" name="Google Shape;586;p40">
            <a:extLst>
              <a:ext uri="{FF2B5EF4-FFF2-40B4-BE49-F238E27FC236}">
                <a16:creationId xmlns:a16="http://schemas.microsoft.com/office/drawing/2014/main" id="{A6BF74B5-FD46-94B3-1E32-26897541C0C8}"/>
              </a:ext>
            </a:extLst>
          </p:cNvPr>
          <p:cNvSpPr txBox="1">
            <a:spLocks/>
          </p:cNvSpPr>
          <p:nvPr/>
        </p:nvSpPr>
        <p:spPr>
          <a:xfrm>
            <a:off x="5731243" y="4332722"/>
            <a:ext cx="279602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</a:pPr>
            <a:r>
              <a:rPr lang="en-US" sz="1800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Chatting &amp; Notification</a:t>
            </a:r>
            <a:endParaRPr lang="en-US" dirty="0">
              <a:effectLst/>
              <a:latin typeface="Zen Dots" panose="020B0604020202020204" charset="0"/>
              <a:cs typeface="Zen Dots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Methodology</a:t>
            </a:r>
            <a:endParaRPr sz="3200" dirty="0"/>
          </a:p>
        </p:txBody>
      </p:sp>
      <p:pic>
        <p:nvPicPr>
          <p:cNvPr id="2" name="Picture 1" descr="Securing your SDLC (Software Development Life Cycle) - Security Boulevard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62" y="1429045"/>
            <a:ext cx="3303233" cy="3298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Software Development Life Cycle:</a:t>
            </a:r>
          </a:p>
        </p:txBody>
      </p:sp>
    </p:spTree>
    <p:extLst>
      <p:ext uri="{BB962C8B-B14F-4D97-AF65-F5344CB8AC3E}">
        <p14:creationId xmlns:p14="http://schemas.microsoft.com/office/powerpoint/2010/main" val="37971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Methodology</a:t>
            </a:r>
            <a:r>
              <a:rPr lang="ar-JO" sz="3200" dirty="0"/>
              <a:t> </a:t>
            </a:r>
            <a:r>
              <a:rPr lang="en-US" sz="3200" dirty="0"/>
              <a:t>(cont.)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671061" y="1600320"/>
            <a:ext cx="5801877" cy="26998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Agile Methodology:</a:t>
            </a:r>
          </a:p>
        </p:txBody>
      </p:sp>
    </p:spTree>
    <p:extLst>
      <p:ext uri="{BB962C8B-B14F-4D97-AF65-F5344CB8AC3E}">
        <p14:creationId xmlns:p14="http://schemas.microsoft.com/office/powerpoint/2010/main" val="1365517591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o Recursion by Slidesgo">
  <a:themeElements>
    <a:clrScheme name="Simple Light">
      <a:dk1>
        <a:srgbClr val="041E52"/>
      </a:dk1>
      <a:lt1>
        <a:srgbClr val="FFFFFF"/>
      </a:lt1>
      <a:dk2>
        <a:srgbClr val="073899"/>
      </a:dk2>
      <a:lt2>
        <a:srgbClr val="4F7BC8"/>
      </a:lt2>
      <a:accent1>
        <a:srgbClr val="80B2F1"/>
      </a:accent1>
      <a:accent2>
        <a:srgbClr val="F4F6F8"/>
      </a:accent2>
      <a:accent3>
        <a:srgbClr val="DBE8F1"/>
      </a:accent3>
      <a:accent4>
        <a:srgbClr val="FFFFFF"/>
      </a:accent4>
      <a:accent5>
        <a:srgbClr val="FFFFFF"/>
      </a:accent5>
      <a:accent6>
        <a:srgbClr val="FFFFFF"/>
      </a:accent6>
      <a:hlink>
        <a:srgbClr val="041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560</Words>
  <Application>Microsoft Office PowerPoint</Application>
  <PresentationFormat>On-screen Show (16:9)</PresentationFormat>
  <Paragraphs>149</Paragraphs>
  <Slides>46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Zen Dots</vt:lpstr>
      <vt:lpstr>Alata</vt:lpstr>
      <vt:lpstr>Arial</vt:lpstr>
      <vt:lpstr>Open Sans</vt:lpstr>
      <vt:lpstr>Archivo</vt:lpstr>
      <vt:lpstr>Roboto</vt:lpstr>
      <vt:lpstr>Poppins</vt:lpstr>
      <vt:lpstr>Intro to Recursion by Slidesgo</vt:lpstr>
      <vt:lpstr>Microsoft Word Document</vt:lpstr>
      <vt:lpstr>An Najah Rank</vt:lpstr>
      <vt:lpstr>Our Team</vt:lpstr>
      <vt:lpstr>PowerPoint Presentation</vt:lpstr>
      <vt:lpstr>What ‘s the problem?</vt:lpstr>
      <vt:lpstr>Our Solution</vt:lpstr>
      <vt:lpstr>Who use web application ?</vt:lpstr>
      <vt:lpstr>Features</vt:lpstr>
      <vt:lpstr>Methodology</vt:lpstr>
      <vt:lpstr>Methodology (cont.)</vt:lpstr>
      <vt:lpstr>Planning Phase</vt:lpstr>
      <vt:lpstr>Analysis Phase</vt:lpstr>
      <vt:lpstr>Design Phase</vt:lpstr>
      <vt:lpstr>Design Phase (cont.)</vt:lpstr>
      <vt:lpstr>Design Phase (cont.)</vt:lpstr>
      <vt:lpstr>Design Phase (cont.)</vt:lpstr>
      <vt:lpstr>Design Phase (cont.)</vt:lpstr>
      <vt:lpstr>Security</vt:lpstr>
      <vt:lpstr>User Features</vt:lpstr>
      <vt:lpstr>User Features</vt:lpstr>
      <vt:lpstr>User Features</vt:lpstr>
      <vt:lpstr>User Features</vt:lpstr>
      <vt:lpstr>User Features</vt:lpstr>
      <vt:lpstr>User Features</vt:lpstr>
      <vt:lpstr>User Features</vt:lpstr>
      <vt:lpstr>Admin Features</vt:lpstr>
      <vt:lpstr>Professor Features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Student Features</vt:lpstr>
      <vt:lpstr>Student Features</vt:lpstr>
      <vt:lpstr>Student Features</vt:lpstr>
      <vt:lpstr>Student Features</vt:lpstr>
      <vt:lpstr>Student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Najah Rank</dc:title>
  <cp:lastModifiedBy>Momen Odeh</cp:lastModifiedBy>
  <cp:revision>106</cp:revision>
  <dcterms:modified xsi:type="dcterms:W3CDTF">2024-01-20T15:57:02Z</dcterms:modified>
</cp:coreProperties>
</file>